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emf" ContentType="image/x-emf"/>
  <Default Extension="xml" ContentType="application/xml"/>
  <Override PartName="/ppt/slides/slide25.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27.xml" ContentType="application/vnd.openxmlformats-officedocument.presentationml.slideLayout+xml"/>
  <Override PartName="/ppt/slideLayouts/slideLayout23.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7" r:id="rId2"/>
    <p:sldMasterId id="2147483684" r:id="rId3"/>
    <p:sldMasterId id="2147483696" r:id="rId4"/>
  </p:sldMasterIdLst>
  <p:notesMasterIdLst>
    <p:notesMasterId r:id="rId30"/>
  </p:notesMasterIdLst>
  <p:handoutMasterIdLst>
    <p:handoutMasterId r:id="rId31"/>
  </p:handoutMasterIdLst>
  <p:sldIdLst>
    <p:sldId id="256" r:id="rId5"/>
    <p:sldId id="259" r:id="rId6"/>
    <p:sldId id="321" r:id="rId7"/>
    <p:sldId id="322" r:id="rId8"/>
    <p:sldId id="343" r:id="rId9"/>
    <p:sldId id="355" r:id="rId10"/>
    <p:sldId id="354" r:id="rId11"/>
    <p:sldId id="356" r:id="rId12"/>
    <p:sldId id="323" r:id="rId13"/>
    <p:sldId id="344" r:id="rId14"/>
    <p:sldId id="345" r:id="rId15"/>
    <p:sldId id="346" r:id="rId16"/>
    <p:sldId id="352" r:id="rId17"/>
    <p:sldId id="351" r:id="rId18"/>
    <p:sldId id="353" r:id="rId19"/>
    <p:sldId id="347" r:id="rId20"/>
    <p:sldId id="348" r:id="rId21"/>
    <p:sldId id="349" r:id="rId22"/>
    <p:sldId id="357" r:id="rId23"/>
    <p:sldId id="358" r:id="rId24"/>
    <p:sldId id="350" r:id="rId25"/>
    <p:sldId id="328" r:id="rId26"/>
    <p:sldId id="287" r:id="rId27"/>
    <p:sldId id="359" r:id="rId28"/>
    <p:sldId id="275" r:id="rId2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264D74"/>
    <a:srgbClr val="006666"/>
    <a:srgbClr val="003399"/>
    <a:srgbClr val="0000FF"/>
    <a:srgbClr val="009900"/>
    <a:srgbClr val="00FF00"/>
    <a:srgbClr val="FF00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00" autoAdjust="0"/>
    <p:restoredTop sz="86371" autoAdjust="0"/>
  </p:normalViewPr>
  <p:slideViewPr>
    <p:cSldViewPr>
      <p:cViewPr>
        <p:scale>
          <a:sx n="80" d="100"/>
          <a:sy n="80" d="100"/>
        </p:scale>
        <p:origin x="-35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856" y="-102"/>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ustomXml" Target="../customXml/item4.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ustomXml" Target="../customXml/item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150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21508"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1509"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algn="r">
              <a:defRPr sz="1200">
                <a:latin typeface="Arial" charset="0"/>
                <a:cs typeface="+mn-cs"/>
              </a:defRPr>
            </a:lvl1pPr>
          </a:lstStyle>
          <a:p>
            <a:pPr>
              <a:defRPr/>
            </a:pPr>
            <a:fld id="{8FAEBFFC-D961-4508-B6BA-DC08FC9850AE}" type="slidenum">
              <a:rPr lang="en-US"/>
              <a:pPr>
                <a:defRPr/>
              </a:pPr>
              <a:t>‹Nº›</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65540"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1038" y="4714875"/>
            <a:ext cx="5435600" cy="4467225"/>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algn="r">
              <a:defRPr sz="1200">
                <a:latin typeface="Arial" charset="0"/>
                <a:cs typeface="+mn-cs"/>
              </a:defRPr>
            </a:lvl1pPr>
          </a:lstStyle>
          <a:p>
            <a:pPr>
              <a:defRPr/>
            </a:pPr>
            <a:fld id="{CB33F24A-EA4B-41A0-8608-EB69306753FC}" type="slidenum">
              <a:rPr lang="en-US"/>
              <a:pPr>
                <a:defRPr/>
              </a:pPr>
              <a:t>‹Nº›</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a:ln/>
        </p:spPr>
      </p:sp>
      <p:sp>
        <p:nvSpPr>
          <p:cNvPr id="67587" name="2 Marcador de notas"/>
          <p:cNvSpPr>
            <a:spLocks noGrp="1"/>
          </p:cNvSpPr>
          <p:nvPr>
            <p:ph type="body" idx="1"/>
          </p:nvPr>
        </p:nvSpPr>
        <p:spPr>
          <a:noFill/>
          <a:ln/>
        </p:spPr>
        <p:txBody>
          <a:bodyPr/>
          <a:lstStyle/>
          <a:p>
            <a:endParaRPr lang="fr-FR" smtClean="0">
              <a:latin typeface="Arial" pitchFamily="34" charset="0"/>
            </a:endParaRPr>
          </a:p>
        </p:txBody>
      </p:sp>
      <p:sp>
        <p:nvSpPr>
          <p:cNvPr id="67588" name="3 Marcador de pie de página"/>
          <p:cNvSpPr>
            <a:spLocks noGrp="1"/>
          </p:cNvSpPr>
          <p:nvPr>
            <p:ph type="ftr" sz="quarter" idx="4"/>
          </p:nvPr>
        </p:nvSpPr>
        <p:spPr>
          <a:noFill/>
        </p:spPr>
        <p:txBody>
          <a:bodyPr/>
          <a:lstStyle/>
          <a:p>
            <a:endParaRPr lang="fr-FR" smtClean="0">
              <a:latin typeface="Arial" pitchFamily="34" charset="0"/>
              <a:cs typeface="Arial" pitchFamily="34" charset="0"/>
            </a:endParaRPr>
          </a:p>
        </p:txBody>
      </p:sp>
      <p:sp>
        <p:nvSpPr>
          <p:cNvPr id="67589" name="4 Marcador de número de diapositiva"/>
          <p:cNvSpPr>
            <a:spLocks noGrp="1"/>
          </p:cNvSpPr>
          <p:nvPr>
            <p:ph type="sldNum" sz="quarter" idx="5"/>
          </p:nvPr>
        </p:nvSpPr>
        <p:spPr>
          <a:noFill/>
        </p:spPr>
        <p:txBody>
          <a:bodyPr/>
          <a:lstStyle/>
          <a:p>
            <a:fld id="{BFDD5351-EBBC-4A5C-A85A-7DFC6DF5AAE8}" type="slidenum">
              <a:rPr lang="en-US" smtClean="0">
                <a:latin typeface="Arial" pitchFamily="34" charset="0"/>
                <a:cs typeface="Arial" pitchFamily="34" charset="0"/>
              </a:rPr>
              <a:pPr/>
              <a:t>24</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a:ln/>
        </p:spPr>
      </p:sp>
      <p:sp>
        <p:nvSpPr>
          <p:cNvPr id="67587" name="2 Marcador de notas"/>
          <p:cNvSpPr>
            <a:spLocks noGrp="1"/>
          </p:cNvSpPr>
          <p:nvPr>
            <p:ph type="body" idx="1"/>
          </p:nvPr>
        </p:nvSpPr>
        <p:spPr>
          <a:noFill/>
          <a:ln/>
        </p:spPr>
        <p:txBody>
          <a:bodyPr/>
          <a:lstStyle/>
          <a:p>
            <a:endParaRPr lang="fr-FR" smtClean="0">
              <a:latin typeface="Arial" pitchFamily="34" charset="0"/>
            </a:endParaRPr>
          </a:p>
        </p:txBody>
      </p:sp>
      <p:sp>
        <p:nvSpPr>
          <p:cNvPr id="67588" name="3 Marcador de pie de página"/>
          <p:cNvSpPr>
            <a:spLocks noGrp="1"/>
          </p:cNvSpPr>
          <p:nvPr>
            <p:ph type="ftr" sz="quarter" idx="4"/>
          </p:nvPr>
        </p:nvSpPr>
        <p:spPr>
          <a:noFill/>
        </p:spPr>
        <p:txBody>
          <a:bodyPr/>
          <a:lstStyle/>
          <a:p>
            <a:endParaRPr lang="fr-FR" smtClean="0">
              <a:latin typeface="Arial" pitchFamily="34" charset="0"/>
              <a:cs typeface="Arial" pitchFamily="34" charset="0"/>
            </a:endParaRPr>
          </a:p>
        </p:txBody>
      </p:sp>
      <p:sp>
        <p:nvSpPr>
          <p:cNvPr id="67589" name="4 Marcador de número de diapositiva"/>
          <p:cNvSpPr>
            <a:spLocks noGrp="1"/>
          </p:cNvSpPr>
          <p:nvPr>
            <p:ph type="sldNum" sz="quarter" idx="5"/>
          </p:nvPr>
        </p:nvSpPr>
        <p:spPr>
          <a:noFill/>
        </p:spPr>
        <p:txBody>
          <a:bodyPr/>
          <a:lstStyle/>
          <a:p>
            <a:fld id="{BFDD5351-EBBC-4A5C-A85A-7DFC6DF5AAE8}" type="slidenum">
              <a:rPr lang="en-US" smtClean="0">
                <a:latin typeface="Arial" pitchFamily="34" charset="0"/>
                <a:cs typeface="Arial" pitchFamily="34" charset="0"/>
              </a:rPr>
              <a:pPr/>
              <a:t>25</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1588"/>
            <a:ext cx="9144000" cy="6856412"/>
          </a:xfrm>
          <a:prstGeom prst="rect">
            <a:avLst/>
          </a:prstGeom>
          <a:noFill/>
          <a:ln w="9525">
            <a:noFill/>
            <a:miter lim="800000"/>
            <a:headEnd/>
            <a:tailEnd/>
          </a:ln>
        </p:spPr>
      </p:pic>
      <p:pic>
        <p:nvPicPr>
          <p:cNvPr id="5" name="Picture 35" descr="CEER_Transparent_ppt"/>
          <p:cNvPicPr>
            <a:picLocks noChangeAspect="1" noChangeArrowheads="1"/>
          </p:cNvPicPr>
          <p:nvPr userDrawn="1"/>
        </p:nvPicPr>
        <p:blipFill>
          <a:blip r:embed="rId3" cstate="print"/>
          <a:srcRect/>
          <a:stretch>
            <a:fillRect/>
          </a:stretch>
        </p:blipFill>
        <p:spPr bwMode="auto">
          <a:xfrm>
            <a:off x="142875" y="117475"/>
            <a:ext cx="1400175" cy="1079500"/>
          </a:xfrm>
          <a:prstGeom prst="rect">
            <a:avLst/>
          </a:prstGeom>
          <a:noFill/>
          <a:ln w="9525">
            <a:noFill/>
            <a:miter lim="800000"/>
            <a:headEnd/>
            <a:tailEnd/>
          </a:ln>
        </p:spPr>
      </p:pic>
      <p:sp>
        <p:nvSpPr>
          <p:cNvPr id="23558" name="Rectangle 6"/>
          <p:cNvSpPr>
            <a:spLocks noGrp="1" noChangeArrowheads="1"/>
          </p:cNvSpPr>
          <p:nvPr>
            <p:ph type="subTitle" idx="1"/>
          </p:nvPr>
        </p:nvSpPr>
        <p:spPr>
          <a:xfrm>
            <a:off x="692150" y="4413250"/>
            <a:ext cx="6400800" cy="1752600"/>
          </a:xfrm>
        </p:spPr>
        <p:txBody>
          <a:bodyPr/>
          <a:lstStyle>
            <a:lvl1pPr marL="0" indent="0">
              <a:buFontTx/>
              <a:buNone/>
              <a:defRPr sz="2800"/>
            </a:lvl1pPr>
          </a:lstStyle>
          <a:p>
            <a:r>
              <a:rPr lang="en-GB" dirty="0"/>
              <a:t>Speaker</a:t>
            </a:r>
            <a:endParaRPr lang="en-US" dirty="0"/>
          </a:p>
          <a:p>
            <a:r>
              <a:rPr lang="en-US" dirty="0"/>
              <a:t>Meeting, l</a:t>
            </a:r>
            <a:r>
              <a:rPr lang="en-GB" dirty="0" err="1"/>
              <a:t>ocation</a:t>
            </a:r>
            <a:r>
              <a:rPr lang="en-GB" dirty="0"/>
              <a:t>, date, etc.</a:t>
            </a:r>
            <a:endParaRPr lang="en-US" dirty="0"/>
          </a:p>
        </p:txBody>
      </p:sp>
      <p:sp>
        <p:nvSpPr>
          <p:cNvPr id="23561" name="Rectangle 9"/>
          <p:cNvSpPr>
            <a:spLocks noGrp="1" noChangeArrowheads="1"/>
          </p:cNvSpPr>
          <p:nvPr>
            <p:ph type="ctrTitle"/>
          </p:nvPr>
        </p:nvSpPr>
        <p:spPr>
          <a:xfrm>
            <a:off x="685800" y="2130425"/>
            <a:ext cx="7772400" cy="1470025"/>
          </a:xfrm>
        </p:spPr>
        <p:txBody>
          <a:bodyPr anchorCtr="0"/>
          <a:lstStyle>
            <a:lvl1pPr algn="l">
              <a:defRPr sz="4400">
                <a:solidFill>
                  <a:srgbClr val="264D74"/>
                </a:solidFill>
              </a:defRPr>
            </a:lvl1pPr>
          </a:lstStyle>
          <a:p>
            <a:r>
              <a:rPr lang="en-US" dirty="0"/>
              <a:t>Title of presentation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1338" y="331788"/>
            <a:ext cx="2144712" cy="5794375"/>
          </a:xfrm>
          <a:prstGeom prst="rect">
            <a:avLst/>
          </a:prstGeo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331788"/>
            <a:ext cx="6281738" cy="57943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fr-B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B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cstate="print"/>
          <a:srcRect/>
          <a:stretch>
            <a:fillRect/>
          </a:stretch>
        </p:blipFill>
        <p:spPr bwMode="auto">
          <a:xfrm>
            <a:off x="142875" y="142875"/>
            <a:ext cx="3000375" cy="857250"/>
          </a:xfrm>
          <a:prstGeom prst="rect">
            <a:avLst/>
          </a:prstGeom>
          <a:noFill/>
          <a:ln w="9525">
            <a:noFill/>
            <a:miter lim="800000"/>
            <a:headEnd/>
            <a:tailEnd/>
          </a:ln>
        </p:spPr>
      </p:pic>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descr="newlogo_naturgas1"/>
          <p:cNvPicPr>
            <a:picLocks noChangeAspect="1" noChangeArrowheads="1"/>
          </p:cNvPicPr>
          <p:nvPr userDrawn="1"/>
        </p:nvPicPr>
        <p:blipFill>
          <a:blip r:embed="rId2" cstate="print"/>
          <a:srcRect/>
          <a:stretch>
            <a:fillRect/>
          </a:stretch>
        </p:blipFill>
        <p:spPr bwMode="auto">
          <a:xfrm>
            <a:off x="214313" y="142875"/>
            <a:ext cx="2286000" cy="546100"/>
          </a:xfrm>
          <a:prstGeom prst="rect">
            <a:avLst/>
          </a:prstGeom>
          <a:noFill/>
          <a:ln w="9525">
            <a:noFill/>
            <a:miter lim="800000"/>
            <a:headEnd/>
            <a:tailEnd/>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1338" y="331788"/>
            <a:ext cx="2144712" cy="5794375"/>
          </a:xfrm>
          <a:prstGeom prst="rect">
            <a:avLst/>
          </a:prstGeo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331788"/>
            <a:ext cx="6281738" cy="57943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1588"/>
            <a:ext cx="9144000" cy="6856412"/>
          </a:xfrm>
          <a:prstGeom prst="rect">
            <a:avLst/>
          </a:prstGeom>
          <a:noFill/>
          <a:ln w="9525">
            <a:noFill/>
            <a:miter lim="800000"/>
            <a:headEnd/>
            <a:tailEnd/>
          </a:ln>
        </p:spPr>
      </p:pic>
      <p:pic>
        <p:nvPicPr>
          <p:cNvPr id="5" name="Picture 35" descr="CEER_Transparent_ppt"/>
          <p:cNvPicPr>
            <a:picLocks noChangeAspect="1" noChangeArrowheads="1"/>
          </p:cNvPicPr>
          <p:nvPr userDrawn="1"/>
        </p:nvPicPr>
        <p:blipFill>
          <a:blip r:embed="rId3" cstate="print"/>
          <a:srcRect/>
          <a:stretch>
            <a:fillRect/>
          </a:stretch>
        </p:blipFill>
        <p:spPr bwMode="auto">
          <a:xfrm>
            <a:off x="142875" y="117475"/>
            <a:ext cx="1400175" cy="1079500"/>
          </a:xfrm>
          <a:prstGeom prst="rect">
            <a:avLst/>
          </a:prstGeom>
          <a:noFill/>
          <a:ln w="9525">
            <a:noFill/>
            <a:miter lim="800000"/>
            <a:headEnd/>
            <a:tailEnd/>
          </a:ln>
        </p:spPr>
      </p:pic>
      <p:sp>
        <p:nvSpPr>
          <p:cNvPr id="23558" name="Rectangle 6"/>
          <p:cNvSpPr>
            <a:spLocks noGrp="1" noChangeArrowheads="1"/>
          </p:cNvSpPr>
          <p:nvPr>
            <p:ph type="subTitle" idx="1"/>
          </p:nvPr>
        </p:nvSpPr>
        <p:spPr>
          <a:xfrm>
            <a:off x="692150" y="4413250"/>
            <a:ext cx="6400800" cy="1752600"/>
          </a:xfrm>
        </p:spPr>
        <p:txBody>
          <a:bodyPr/>
          <a:lstStyle>
            <a:lvl1pPr marL="0" indent="0">
              <a:buFontTx/>
              <a:buNone/>
              <a:defRPr sz="2800"/>
            </a:lvl1pPr>
          </a:lstStyle>
          <a:p>
            <a:r>
              <a:rPr lang="en-GB" dirty="0"/>
              <a:t>Speaker</a:t>
            </a:r>
            <a:endParaRPr lang="en-US" dirty="0"/>
          </a:p>
          <a:p>
            <a:r>
              <a:rPr lang="en-US" dirty="0"/>
              <a:t>Meeting, l</a:t>
            </a:r>
            <a:r>
              <a:rPr lang="en-GB" dirty="0" err="1"/>
              <a:t>ocation</a:t>
            </a:r>
            <a:r>
              <a:rPr lang="en-GB" dirty="0"/>
              <a:t>, date, etc.</a:t>
            </a:r>
            <a:endParaRPr lang="en-US" dirty="0"/>
          </a:p>
        </p:txBody>
      </p:sp>
      <p:sp>
        <p:nvSpPr>
          <p:cNvPr id="23561" name="Rectangle 9"/>
          <p:cNvSpPr>
            <a:spLocks noGrp="1" noChangeArrowheads="1"/>
          </p:cNvSpPr>
          <p:nvPr>
            <p:ph type="ctrTitle"/>
          </p:nvPr>
        </p:nvSpPr>
        <p:spPr>
          <a:xfrm>
            <a:off x="685800" y="2130425"/>
            <a:ext cx="7772400" cy="1470025"/>
          </a:xfrm>
        </p:spPr>
        <p:txBody>
          <a:bodyPr anchorCtr="0"/>
          <a:lstStyle>
            <a:lvl1pPr algn="l">
              <a:defRPr sz="4400">
                <a:solidFill>
                  <a:srgbClr val="264D74"/>
                </a:solidFill>
              </a:defRPr>
            </a:lvl1pPr>
          </a:lstStyle>
          <a:p>
            <a:r>
              <a:rPr lang="en-US" dirty="0"/>
              <a:t>Title of presentation</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p:spPr>
        <p:txBody>
          <a:bodyPr/>
          <a:lstStyle/>
          <a:p>
            <a:r>
              <a:rPr lang="en-US" smtClean="0"/>
              <a:t>Click to edit Master title style</a:t>
            </a:r>
            <a:endParaRPr lang="fr-BE"/>
          </a:p>
        </p:txBody>
      </p:sp>
      <p:sp>
        <p:nvSpPr>
          <p:cNvPr id="3" name="Table Placeholder 2"/>
          <p:cNvSpPr>
            <a:spLocks noGrp="1"/>
          </p:cNvSpPr>
          <p:nvPr>
            <p:ph type="tbl" idx="1"/>
          </p:nvPr>
        </p:nvSpPr>
        <p:spPr>
          <a:xfrm>
            <a:off x="457200" y="1600200"/>
            <a:ext cx="8229600" cy="4525963"/>
          </a:xfrm>
        </p:spPr>
        <p:txBody>
          <a:bodyPr/>
          <a:lstStyle/>
          <a:p>
            <a:pPr lvl="0"/>
            <a:endParaRPr lang="fr-BE"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p:spPr>
        <p:txBody>
          <a:bodyPr/>
          <a:lstStyle/>
          <a:p>
            <a:r>
              <a:rPr lang="en-US" smtClean="0"/>
              <a:t>Click to edit Master title style</a:t>
            </a:r>
            <a:endParaRPr lang="fr-BE"/>
          </a:p>
        </p:txBody>
      </p:sp>
      <p:sp>
        <p:nvSpPr>
          <p:cNvPr id="3" name="Table Placeholder 2"/>
          <p:cNvSpPr>
            <a:spLocks noGrp="1"/>
          </p:cNvSpPr>
          <p:nvPr>
            <p:ph type="tbl" idx="1"/>
          </p:nvPr>
        </p:nvSpPr>
        <p:spPr>
          <a:xfrm>
            <a:off x="457200" y="1600200"/>
            <a:ext cx="8229600" cy="4525963"/>
          </a:xfrm>
        </p:spPr>
        <p:txBody>
          <a:bodyPr/>
          <a:lstStyle/>
          <a:p>
            <a:pPr lvl="0"/>
            <a:endParaRPr lang="fr-BE"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fr-B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4.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1.png"/><Relationship Id="rId5" Type="http://schemas.openxmlformats.org/officeDocument/2006/relationships/theme" Target="../theme/theme4.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10"/>
          <p:cNvPicPr>
            <a:picLocks noChangeAspect="1" noChangeArrowheads="1"/>
          </p:cNvPicPr>
          <p:nvPr userDrawn="1"/>
        </p:nvPicPr>
        <p:blipFill>
          <a:blip r:embed="rId6" cstate="print"/>
          <a:srcRect/>
          <a:stretch>
            <a:fillRect/>
          </a:stretch>
        </p:blipFill>
        <p:spPr bwMode="auto">
          <a:xfrm>
            <a:off x="1588" y="-7938"/>
            <a:ext cx="9142412" cy="6875463"/>
          </a:xfrm>
          <a:prstGeom prst="rect">
            <a:avLst/>
          </a:prstGeom>
          <a:noFill/>
          <a:ln w="9525">
            <a:noFill/>
            <a:miter lim="800000"/>
            <a:headEnd/>
            <a:tailEnd/>
          </a:ln>
        </p:spPr>
      </p:pic>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2"/>
          <p:cNvSpPr>
            <a:spLocks noGrp="1" noChangeArrowheads="1"/>
          </p:cNvSpPr>
          <p:nvPr>
            <p:ph type="title"/>
          </p:nvPr>
        </p:nvSpPr>
        <p:spPr bwMode="auto">
          <a:xfrm>
            <a:off x="2771775" y="331788"/>
            <a:ext cx="6264275" cy="576262"/>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36" name="Rectangle 12"/>
          <p:cNvSpPr>
            <a:spLocks noChangeArrowheads="1"/>
          </p:cNvSpPr>
          <p:nvPr/>
        </p:nvSpPr>
        <p:spPr bwMode="auto">
          <a:xfrm>
            <a:off x="8675688" y="6524625"/>
            <a:ext cx="538162" cy="304800"/>
          </a:xfrm>
          <a:prstGeom prst="rect">
            <a:avLst/>
          </a:prstGeom>
          <a:noFill/>
          <a:ln w="9525">
            <a:noFill/>
            <a:miter lim="800000"/>
            <a:headEnd/>
            <a:tailEnd/>
          </a:ln>
          <a:effectLst/>
        </p:spPr>
        <p:txBody>
          <a:bodyPr wrap="none">
            <a:spAutoFit/>
          </a:bodyPr>
          <a:lstStyle/>
          <a:p>
            <a:pPr>
              <a:defRPr/>
            </a:pPr>
            <a:fld id="{36CD2D80-1605-4F56-8B21-830BC666A9D6}" type="slidenum">
              <a:rPr lang="de-AT" sz="1400">
                <a:solidFill>
                  <a:schemeClr val="bg1"/>
                </a:solidFill>
                <a:latin typeface="Arial" charset="0"/>
                <a:cs typeface="+mn-cs"/>
              </a:rPr>
              <a:pPr>
                <a:defRPr/>
              </a:pPr>
              <a:t>‹Nº›</a:t>
            </a:fld>
            <a:endParaRPr lang="en-US" sz="1400" dirty="0">
              <a:solidFill>
                <a:schemeClr val="bg1"/>
              </a:solidFill>
              <a:latin typeface="Arial" charset="0"/>
              <a:cs typeface="+mn-cs"/>
            </a:endParaRPr>
          </a:p>
        </p:txBody>
      </p:sp>
      <p:pic>
        <p:nvPicPr>
          <p:cNvPr id="3078" name="Picture 23" descr="CEER_Transparent_ppt"/>
          <p:cNvPicPr>
            <a:picLocks noChangeAspect="1" noChangeArrowheads="1"/>
          </p:cNvPicPr>
          <p:nvPr userDrawn="1"/>
        </p:nvPicPr>
        <p:blipFill>
          <a:blip r:embed="rId7" cstate="print"/>
          <a:srcRect/>
          <a:stretch>
            <a:fillRect/>
          </a:stretch>
        </p:blipFill>
        <p:spPr bwMode="auto">
          <a:xfrm>
            <a:off x="214313" y="222250"/>
            <a:ext cx="8890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1" r:id="rId1"/>
    <p:sldLayoutId id="2147483705" r:id="rId2"/>
    <p:sldLayoutId id="2147483706" r:id="rId3"/>
    <p:sldLayoutId id="2147483707" r:id="rId4"/>
  </p:sldLayoutIdLst>
  <p:hf hdr="0" dt="0"/>
  <p:txStyles>
    <p:title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Arial" charset="0"/>
        </a:defRPr>
      </a:lvl2pPr>
      <a:lvl3pPr algn="ctr" rtl="0" eaLnBrk="0" fontAlgn="base" hangingPunct="0">
        <a:spcBef>
          <a:spcPct val="0"/>
        </a:spcBef>
        <a:spcAft>
          <a:spcPct val="0"/>
        </a:spcAft>
        <a:defRPr sz="2800" b="1">
          <a:solidFill>
            <a:schemeClr val="bg1"/>
          </a:solidFill>
          <a:latin typeface="Arial" charset="0"/>
        </a:defRPr>
      </a:lvl3pPr>
      <a:lvl4pPr algn="ctr" rtl="0" eaLnBrk="0" fontAlgn="base" hangingPunct="0">
        <a:spcBef>
          <a:spcPct val="0"/>
        </a:spcBef>
        <a:spcAft>
          <a:spcPct val="0"/>
        </a:spcAft>
        <a:defRPr sz="2800" b="1">
          <a:solidFill>
            <a:schemeClr val="bg1"/>
          </a:solidFill>
          <a:latin typeface="Arial" charset="0"/>
        </a:defRPr>
      </a:lvl4pPr>
      <a:lvl5pPr algn="ctr" rtl="0" eaLnBrk="0" fontAlgn="base" hangingPunct="0">
        <a:spcBef>
          <a:spcPct val="0"/>
        </a:spcBef>
        <a:spcAft>
          <a:spcPct val="0"/>
        </a:spcAft>
        <a:defRPr sz="2800" b="1">
          <a:solidFill>
            <a:schemeClr val="bg1"/>
          </a:solidFill>
          <a:latin typeface="Arial" charset="0"/>
        </a:defRPr>
      </a:lvl5pPr>
      <a:lvl6pPr marL="457200" algn="ctr" rtl="0" fontAlgn="base">
        <a:spcBef>
          <a:spcPct val="0"/>
        </a:spcBef>
        <a:spcAft>
          <a:spcPct val="0"/>
        </a:spcAft>
        <a:defRPr sz="3600" b="1">
          <a:solidFill>
            <a:schemeClr val="bg1"/>
          </a:solidFill>
          <a:latin typeface="Arial" charset="0"/>
        </a:defRPr>
      </a:lvl6pPr>
      <a:lvl7pPr marL="914400" algn="ctr" rtl="0" fontAlgn="base">
        <a:spcBef>
          <a:spcPct val="0"/>
        </a:spcBef>
        <a:spcAft>
          <a:spcPct val="0"/>
        </a:spcAft>
        <a:defRPr sz="3600" b="1">
          <a:solidFill>
            <a:schemeClr val="bg1"/>
          </a:solidFill>
          <a:latin typeface="Arial" charset="0"/>
        </a:defRPr>
      </a:lvl7pPr>
      <a:lvl8pPr marL="1371600" algn="ctr" rtl="0" fontAlgn="base">
        <a:spcBef>
          <a:spcPct val="0"/>
        </a:spcBef>
        <a:spcAft>
          <a:spcPct val="0"/>
        </a:spcAft>
        <a:defRPr sz="3600" b="1">
          <a:solidFill>
            <a:schemeClr val="bg1"/>
          </a:solidFill>
          <a:latin typeface="Arial" charset="0"/>
        </a:defRPr>
      </a:lvl8pPr>
      <a:lvl9pPr marL="1828800" algn="ctr" rtl="0" fontAlgn="base">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2000">
          <a:solidFill>
            <a:srgbClr val="264D74"/>
          </a:solidFill>
          <a:latin typeface="+mn-lt"/>
          <a:ea typeface="+mn-ea"/>
          <a:cs typeface="+mn-cs"/>
        </a:defRPr>
      </a:lvl1pPr>
      <a:lvl2pPr marL="742950" indent="-285750" algn="l" rtl="0" eaLnBrk="0" fontAlgn="base" hangingPunct="0">
        <a:spcBef>
          <a:spcPct val="20000"/>
        </a:spcBef>
        <a:spcAft>
          <a:spcPct val="0"/>
        </a:spcAft>
        <a:buChar char="•"/>
        <a:defRPr>
          <a:solidFill>
            <a:srgbClr val="264D74"/>
          </a:solidFill>
          <a:latin typeface="+mn-lt"/>
        </a:defRPr>
      </a:lvl2pPr>
      <a:lvl3pPr marL="1143000" indent="-228600" algn="l" rtl="0" eaLnBrk="0" fontAlgn="base" hangingPunct="0">
        <a:spcBef>
          <a:spcPct val="20000"/>
        </a:spcBef>
        <a:spcAft>
          <a:spcPct val="0"/>
        </a:spcAft>
        <a:buChar char="•"/>
        <a:defRPr>
          <a:solidFill>
            <a:srgbClr val="264D74"/>
          </a:solidFill>
          <a:latin typeface="+mn-lt"/>
        </a:defRPr>
      </a:lvl3pPr>
      <a:lvl4pPr marL="1600200" indent="-228600" algn="l" rtl="0" eaLnBrk="0" fontAlgn="base" hangingPunct="0">
        <a:spcBef>
          <a:spcPct val="20000"/>
        </a:spcBef>
        <a:spcAft>
          <a:spcPct val="0"/>
        </a:spcAft>
        <a:buChar char="•"/>
        <a:defRPr>
          <a:solidFill>
            <a:srgbClr val="264D74"/>
          </a:solidFill>
          <a:latin typeface="+mn-lt"/>
        </a:defRPr>
      </a:lvl4pPr>
      <a:lvl5pPr marL="2057400" indent="-228600" algn="l" rtl="0" eaLnBrk="0" fontAlgn="base" hangingPunct="0">
        <a:spcBef>
          <a:spcPct val="20000"/>
        </a:spcBef>
        <a:spcAft>
          <a:spcPct val="0"/>
        </a:spcAft>
        <a:buChar char="•"/>
        <a:defRPr>
          <a:solidFill>
            <a:srgbClr val="264D74"/>
          </a:solidFill>
          <a:latin typeface="+mn-lt"/>
        </a:defRPr>
      </a:lvl5pPr>
      <a:lvl6pPr marL="2514600" indent="-228600" algn="l" rtl="0" fontAlgn="base">
        <a:spcBef>
          <a:spcPct val="20000"/>
        </a:spcBef>
        <a:spcAft>
          <a:spcPct val="0"/>
        </a:spcAft>
        <a:buChar char="•"/>
        <a:defRPr sz="2000">
          <a:solidFill>
            <a:srgbClr val="264D74"/>
          </a:solidFill>
          <a:latin typeface="+mn-lt"/>
        </a:defRPr>
      </a:lvl6pPr>
      <a:lvl7pPr marL="2971800" indent="-228600" algn="l" rtl="0" fontAlgn="base">
        <a:spcBef>
          <a:spcPct val="20000"/>
        </a:spcBef>
        <a:spcAft>
          <a:spcPct val="0"/>
        </a:spcAft>
        <a:buChar char="•"/>
        <a:defRPr sz="2000">
          <a:solidFill>
            <a:srgbClr val="264D74"/>
          </a:solidFill>
          <a:latin typeface="+mn-lt"/>
        </a:defRPr>
      </a:lvl7pPr>
      <a:lvl8pPr marL="3429000" indent="-228600" algn="l" rtl="0" fontAlgn="base">
        <a:spcBef>
          <a:spcPct val="20000"/>
        </a:spcBef>
        <a:spcAft>
          <a:spcPct val="0"/>
        </a:spcAft>
        <a:buChar char="•"/>
        <a:defRPr sz="2000">
          <a:solidFill>
            <a:srgbClr val="264D74"/>
          </a:solidFill>
          <a:latin typeface="+mn-lt"/>
        </a:defRPr>
      </a:lvl8pPr>
      <a:lvl9pPr marL="3886200" indent="-228600" algn="l" rtl="0" fontAlgn="base">
        <a:spcBef>
          <a:spcPct val="20000"/>
        </a:spcBef>
        <a:spcAft>
          <a:spcPct val="0"/>
        </a:spcAft>
        <a:buChar char="•"/>
        <a:defRPr sz="2000">
          <a:solidFill>
            <a:srgbClr val="264D7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7"/>
          <p:cNvSpPr>
            <a:spLocks noChangeArrowheads="1"/>
          </p:cNvSpPr>
          <p:nvPr userDrawn="1"/>
        </p:nvSpPr>
        <p:spPr bwMode="auto">
          <a:xfrm>
            <a:off x="0" y="0"/>
            <a:ext cx="9144000" cy="838200"/>
          </a:xfrm>
          <a:prstGeom prst="rect">
            <a:avLst/>
          </a:prstGeom>
          <a:gradFill rotWithShape="0">
            <a:gsLst>
              <a:gs pos="0">
                <a:srgbClr val="007AAE"/>
              </a:gs>
              <a:gs pos="100000">
                <a:srgbClr val="007AAE">
                  <a:gamma/>
                  <a:shade val="46275"/>
                  <a:invGamma/>
                </a:srgbClr>
              </a:gs>
            </a:gsLst>
            <a:lin ang="5400000" scaled="1"/>
          </a:gradFill>
          <a:ln w="9525">
            <a:noFill/>
            <a:miter lim="800000"/>
            <a:headEnd/>
            <a:tailEnd/>
          </a:ln>
          <a:effectLst/>
        </p:spPr>
        <p:txBody>
          <a:bodyPr anchor="ctr"/>
          <a:lstStyle/>
          <a:p>
            <a:pPr algn="ctr">
              <a:defRPr/>
            </a:pPr>
            <a:endParaRPr lang="es-ES" sz="4400">
              <a:solidFill>
                <a:schemeClr val="tx2"/>
              </a:solidFill>
              <a:latin typeface="Times New Roman" pitchFamily="18" charset="0"/>
              <a:cs typeface="Arial" charset="0"/>
            </a:endParaRPr>
          </a:p>
        </p:txBody>
      </p:sp>
      <p:pic>
        <p:nvPicPr>
          <p:cNvPr id="4099" name="Picture 22" descr="ENAGAS_blanco"/>
          <p:cNvPicPr>
            <a:picLocks noChangeAspect="1" noChangeArrowheads="1"/>
          </p:cNvPicPr>
          <p:nvPr userDrawn="1"/>
        </p:nvPicPr>
        <p:blipFill>
          <a:blip r:embed="rId13" cstate="print"/>
          <a:srcRect/>
          <a:stretch>
            <a:fillRect/>
          </a:stretch>
        </p:blipFill>
        <p:spPr bwMode="auto">
          <a:xfrm>
            <a:off x="8229600" y="152400"/>
            <a:ext cx="762000" cy="593725"/>
          </a:xfrm>
          <a:prstGeom prst="rect">
            <a:avLst/>
          </a:prstGeom>
          <a:noFill/>
          <a:ln w="9525">
            <a:noFill/>
            <a:miter lim="800000"/>
            <a:headEnd/>
            <a:tailEnd/>
          </a:ln>
        </p:spPr>
      </p:pic>
      <p:sp>
        <p:nvSpPr>
          <p:cNvPr id="11" name="Rectangle 8"/>
          <p:cNvSpPr>
            <a:spLocks noChangeArrowheads="1"/>
          </p:cNvSpPr>
          <p:nvPr userDrawn="1"/>
        </p:nvSpPr>
        <p:spPr bwMode="auto">
          <a:xfrm>
            <a:off x="0" y="830263"/>
            <a:ext cx="9144000" cy="76200"/>
          </a:xfrm>
          <a:prstGeom prst="rect">
            <a:avLst/>
          </a:prstGeom>
          <a:solidFill>
            <a:srgbClr val="9CB700"/>
          </a:solidFill>
          <a:ln w="9525">
            <a:noFill/>
            <a:miter lim="800000"/>
            <a:headEnd/>
            <a:tailEnd/>
          </a:ln>
          <a:effectLst/>
        </p:spPr>
        <p:txBody>
          <a:bodyPr wrap="none" anchor="ctr"/>
          <a:lstStyle/>
          <a:p>
            <a:pPr algn="r">
              <a:defRPr/>
            </a:pPr>
            <a:endParaRPr lang="es-ES_tradnl" sz="1400" b="1">
              <a:solidFill>
                <a:schemeClr val="bg1"/>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Arial" pitchFamily="34" charset="0"/>
        </a:defRPr>
      </a:lvl2pPr>
      <a:lvl3pPr algn="ctr" rtl="0" eaLnBrk="0" fontAlgn="base" hangingPunct="0">
        <a:spcBef>
          <a:spcPct val="0"/>
        </a:spcBef>
        <a:spcAft>
          <a:spcPct val="0"/>
        </a:spcAft>
        <a:defRPr sz="2800" b="1">
          <a:solidFill>
            <a:schemeClr val="bg1"/>
          </a:solidFill>
          <a:latin typeface="Arial" pitchFamily="34" charset="0"/>
        </a:defRPr>
      </a:lvl3pPr>
      <a:lvl4pPr algn="ctr" rtl="0" eaLnBrk="0" fontAlgn="base" hangingPunct="0">
        <a:spcBef>
          <a:spcPct val="0"/>
        </a:spcBef>
        <a:spcAft>
          <a:spcPct val="0"/>
        </a:spcAft>
        <a:defRPr sz="2800" b="1">
          <a:solidFill>
            <a:schemeClr val="bg1"/>
          </a:solidFill>
          <a:latin typeface="Arial" pitchFamily="34" charset="0"/>
        </a:defRPr>
      </a:lvl4pPr>
      <a:lvl5pPr algn="ctr" rtl="0" eaLnBrk="0" fontAlgn="base" hangingPunct="0">
        <a:spcBef>
          <a:spcPct val="0"/>
        </a:spcBef>
        <a:spcAft>
          <a:spcPct val="0"/>
        </a:spcAft>
        <a:defRPr sz="2800" b="1">
          <a:solidFill>
            <a:schemeClr val="bg1"/>
          </a:solidFill>
          <a:latin typeface="Arial" pitchFamily="34" charset="0"/>
        </a:defRPr>
      </a:lvl5pPr>
      <a:lvl6pPr marL="457200" algn="ctr" rtl="0" fontAlgn="base">
        <a:spcBef>
          <a:spcPct val="0"/>
        </a:spcBef>
        <a:spcAft>
          <a:spcPct val="0"/>
        </a:spcAft>
        <a:defRPr sz="2800" b="1">
          <a:solidFill>
            <a:schemeClr val="bg1"/>
          </a:solidFill>
          <a:latin typeface="Arial" pitchFamily="34" charset="0"/>
        </a:defRPr>
      </a:lvl6pPr>
      <a:lvl7pPr marL="914400" algn="ctr" rtl="0" fontAlgn="base">
        <a:spcBef>
          <a:spcPct val="0"/>
        </a:spcBef>
        <a:spcAft>
          <a:spcPct val="0"/>
        </a:spcAft>
        <a:defRPr sz="2800" b="1">
          <a:solidFill>
            <a:schemeClr val="bg1"/>
          </a:solidFill>
          <a:latin typeface="Arial" pitchFamily="34" charset="0"/>
        </a:defRPr>
      </a:lvl7pPr>
      <a:lvl8pPr marL="1371600" algn="ctr" rtl="0" fontAlgn="base">
        <a:spcBef>
          <a:spcPct val="0"/>
        </a:spcBef>
        <a:spcAft>
          <a:spcPct val="0"/>
        </a:spcAft>
        <a:defRPr sz="2800" b="1">
          <a:solidFill>
            <a:schemeClr val="bg1"/>
          </a:solidFill>
          <a:latin typeface="Arial" pitchFamily="34" charset="0"/>
        </a:defRPr>
      </a:lvl8pPr>
      <a:lvl9pPr marL="1828800" algn="ctr" rtl="0" fontAlgn="base">
        <a:spcBef>
          <a:spcPct val="0"/>
        </a:spcBef>
        <a:spcAft>
          <a:spcPct val="0"/>
        </a:spcAft>
        <a:defRPr sz="2800" b="1">
          <a:solidFill>
            <a:schemeClr val="bg1"/>
          </a:solidFill>
          <a:latin typeface="Arial" pitchFamily="34" charset="0"/>
        </a:defRPr>
      </a:lvl9pPr>
    </p:titleStyle>
    <p:bodyStyle>
      <a:lvl1pPr marL="342900" indent="-342900" algn="l" rtl="0" eaLnBrk="0" fontAlgn="base" hangingPunct="0">
        <a:spcBef>
          <a:spcPct val="20000"/>
        </a:spcBef>
        <a:spcAft>
          <a:spcPct val="0"/>
        </a:spcAft>
        <a:buChar char="•"/>
        <a:defRPr sz="2000">
          <a:solidFill>
            <a:srgbClr val="264D74"/>
          </a:solidFill>
          <a:latin typeface="+mn-lt"/>
          <a:ea typeface="+mn-ea"/>
          <a:cs typeface="+mn-cs"/>
        </a:defRPr>
      </a:lvl1pPr>
      <a:lvl2pPr marL="742950" indent="-285750" algn="l" rtl="0" eaLnBrk="0" fontAlgn="base" hangingPunct="0">
        <a:spcBef>
          <a:spcPct val="20000"/>
        </a:spcBef>
        <a:spcAft>
          <a:spcPct val="0"/>
        </a:spcAft>
        <a:buChar char="•"/>
        <a:defRPr>
          <a:solidFill>
            <a:srgbClr val="264D74"/>
          </a:solidFill>
          <a:latin typeface="+mn-lt"/>
        </a:defRPr>
      </a:lvl2pPr>
      <a:lvl3pPr marL="1143000" indent="-228600" algn="l" rtl="0" eaLnBrk="0" fontAlgn="base" hangingPunct="0">
        <a:spcBef>
          <a:spcPct val="20000"/>
        </a:spcBef>
        <a:spcAft>
          <a:spcPct val="0"/>
        </a:spcAft>
        <a:buChar char="•"/>
        <a:defRPr>
          <a:solidFill>
            <a:srgbClr val="264D74"/>
          </a:solidFill>
          <a:latin typeface="+mn-lt"/>
        </a:defRPr>
      </a:lvl3pPr>
      <a:lvl4pPr marL="1600200" indent="-228600" algn="l" rtl="0" eaLnBrk="0" fontAlgn="base" hangingPunct="0">
        <a:spcBef>
          <a:spcPct val="20000"/>
        </a:spcBef>
        <a:spcAft>
          <a:spcPct val="0"/>
        </a:spcAft>
        <a:buChar char="•"/>
        <a:defRPr>
          <a:solidFill>
            <a:srgbClr val="264D74"/>
          </a:solidFill>
          <a:latin typeface="+mn-lt"/>
        </a:defRPr>
      </a:lvl4pPr>
      <a:lvl5pPr marL="2057400" indent="-228600" algn="l" rtl="0" eaLnBrk="0" fontAlgn="base" hangingPunct="0">
        <a:spcBef>
          <a:spcPct val="20000"/>
        </a:spcBef>
        <a:spcAft>
          <a:spcPct val="0"/>
        </a:spcAft>
        <a:buChar char="•"/>
        <a:defRPr>
          <a:solidFill>
            <a:srgbClr val="264D74"/>
          </a:solidFill>
          <a:latin typeface="+mn-lt"/>
        </a:defRPr>
      </a:lvl5pPr>
      <a:lvl6pPr marL="2514600" indent="-228600" algn="l" rtl="0" fontAlgn="base">
        <a:spcBef>
          <a:spcPct val="20000"/>
        </a:spcBef>
        <a:spcAft>
          <a:spcPct val="0"/>
        </a:spcAft>
        <a:buChar char="•"/>
        <a:defRPr>
          <a:solidFill>
            <a:srgbClr val="264D74"/>
          </a:solidFill>
          <a:latin typeface="+mn-lt"/>
        </a:defRPr>
      </a:lvl6pPr>
      <a:lvl7pPr marL="2971800" indent="-228600" algn="l" rtl="0" fontAlgn="base">
        <a:spcBef>
          <a:spcPct val="20000"/>
        </a:spcBef>
        <a:spcAft>
          <a:spcPct val="0"/>
        </a:spcAft>
        <a:buChar char="•"/>
        <a:defRPr>
          <a:solidFill>
            <a:srgbClr val="264D74"/>
          </a:solidFill>
          <a:latin typeface="+mn-lt"/>
        </a:defRPr>
      </a:lvl7pPr>
      <a:lvl8pPr marL="3429000" indent="-228600" algn="l" rtl="0" fontAlgn="base">
        <a:spcBef>
          <a:spcPct val="20000"/>
        </a:spcBef>
        <a:spcAft>
          <a:spcPct val="0"/>
        </a:spcAft>
        <a:buChar char="•"/>
        <a:defRPr>
          <a:solidFill>
            <a:srgbClr val="264D74"/>
          </a:solidFill>
          <a:latin typeface="+mn-lt"/>
        </a:defRPr>
      </a:lvl8pPr>
      <a:lvl9pPr marL="3886200" indent="-228600" algn="l" rtl="0" fontAlgn="base">
        <a:spcBef>
          <a:spcPct val="20000"/>
        </a:spcBef>
        <a:spcAft>
          <a:spcPct val="0"/>
        </a:spcAft>
        <a:buChar char="•"/>
        <a:defRPr>
          <a:solidFill>
            <a:srgbClr val="264D74"/>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32" r:id="rId6"/>
    <p:sldLayoutId id="2147483733" r:id="rId7"/>
    <p:sldLayoutId id="2147483724" r:id="rId8"/>
    <p:sldLayoutId id="2147483725" r:id="rId9"/>
    <p:sldLayoutId id="2147483726" r:id="rId10"/>
    <p:sldLayoutId id="2147483727" r:id="rId11"/>
  </p:sldLayoutIdLst>
  <p:hf hdr="0" dt="0"/>
  <p:txStyles>
    <p:title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Arial" pitchFamily="34" charset="0"/>
        </a:defRPr>
      </a:lvl2pPr>
      <a:lvl3pPr algn="ctr" rtl="0" eaLnBrk="0" fontAlgn="base" hangingPunct="0">
        <a:spcBef>
          <a:spcPct val="0"/>
        </a:spcBef>
        <a:spcAft>
          <a:spcPct val="0"/>
        </a:spcAft>
        <a:defRPr sz="2800" b="1">
          <a:solidFill>
            <a:schemeClr val="bg1"/>
          </a:solidFill>
          <a:latin typeface="Arial" pitchFamily="34" charset="0"/>
        </a:defRPr>
      </a:lvl3pPr>
      <a:lvl4pPr algn="ctr" rtl="0" eaLnBrk="0" fontAlgn="base" hangingPunct="0">
        <a:spcBef>
          <a:spcPct val="0"/>
        </a:spcBef>
        <a:spcAft>
          <a:spcPct val="0"/>
        </a:spcAft>
        <a:defRPr sz="2800" b="1">
          <a:solidFill>
            <a:schemeClr val="bg1"/>
          </a:solidFill>
          <a:latin typeface="Arial" pitchFamily="34" charset="0"/>
        </a:defRPr>
      </a:lvl4pPr>
      <a:lvl5pPr algn="ctr" rtl="0" eaLnBrk="0" fontAlgn="base" hangingPunct="0">
        <a:spcBef>
          <a:spcPct val="0"/>
        </a:spcBef>
        <a:spcAft>
          <a:spcPct val="0"/>
        </a:spcAft>
        <a:defRPr sz="2800" b="1">
          <a:solidFill>
            <a:schemeClr val="bg1"/>
          </a:solidFill>
          <a:latin typeface="Arial" pitchFamily="34" charset="0"/>
        </a:defRPr>
      </a:lvl5pPr>
      <a:lvl6pPr marL="457200" algn="ctr" rtl="0" fontAlgn="base">
        <a:spcBef>
          <a:spcPct val="0"/>
        </a:spcBef>
        <a:spcAft>
          <a:spcPct val="0"/>
        </a:spcAft>
        <a:defRPr sz="2800" b="1">
          <a:solidFill>
            <a:schemeClr val="bg1"/>
          </a:solidFill>
          <a:latin typeface="Arial" pitchFamily="34" charset="0"/>
        </a:defRPr>
      </a:lvl6pPr>
      <a:lvl7pPr marL="914400" algn="ctr" rtl="0" fontAlgn="base">
        <a:spcBef>
          <a:spcPct val="0"/>
        </a:spcBef>
        <a:spcAft>
          <a:spcPct val="0"/>
        </a:spcAft>
        <a:defRPr sz="2800" b="1">
          <a:solidFill>
            <a:schemeClr val="bg1"/>
          </a:solidFill>
          <a:latin typeface="Arial" pitchFamily="34" charset="0"/>
        </a:defRPr>
      </a:lvl7pPr>
      <a:lvl8pPr marL="1371600" algn="ctr" rtl="0" fontAlgn="base">
        <a:spcBef>
          <a:spcPct val="0"/>
        </a:spcBef>
        <a:spcAft>
          <a:spcPct val="0"/>
        </a:spcAft>
        <a:defRPr sz="2800" b="1">
          <a:solidFill>
            <a:schemeClr val="bg1"/>
          </a:solidFill>
          <a:latin typeface="Arial" pitchFamily="34" charset="0"/>
        </a:defRPr>
      </a:lvl8pPr>
      <a:lvl9pPr marL="1828800" algn="ctr" rtl="0" fontAlgn="base">
        <a:spcBef>
          <a:spcPct val="0"/>
        </a:spcBef>
        <a:spcAft>
          <a:spcPct val="0"/>
        </a:spcAft>
        <a:defRPr sz="2800" b="1">
          <a:solidFill>
            <a:schemeClr val="bg1"/>
          </a:solidFill>
          <a:latin typeface="Arial" pitchFamily="34" charset="0"/>
        </a:defRPr>
      </a:lvl9pPr>
    </p:titleStyle>
    <p:bodyStyle>
      <a:lvl1pPr marL="342900" indent="-342900" algn="l" rtl="0" eaLnBrk="0" fontAlgn="base" hangingPunct="0">
        <a:spcBef>
          <a:spcPct val="20000"/>
        </a:spcBef>
        <a:spcAft>
          <a:spcPct val="0"/>
        </a:spcAft>
        <a:buChar char="•"/>
        <a:defRPr sz="2000">
          <a:solidFill>
            <a:srgbClr val="264D74"/>
          </a:solidFill>
          <a:latin typeface="+mn-lt"/>
          <a:ea typeface="+mn-ea"/>
          <a:cs typeface="+mn-cs"/>
        </a:defRPr>
      </a:lvl1pPr>
      <a:lvl2pPr marL="742950" indent="-285750" algn="l" rtl="0" eaLnBrk="0" fontAlgn="base" hangingPunct="0">
        <a:spcBef>
          <a:spcPct val="20000"/>
        </a:spcBef>
        <a:spcAft>
          <a:spcPct val="0"/>
        </a:spcAft>
        <a:buChar char="•"/>
        <a:defRPr>
          <a:solidFill>
            <a:srgbClr val="264D74"/>
          </a:solidFill>
          <a:latin typeface="+mn-lt"/>
        </a:defRPr>
      </a:lvl2pPr>
      <a:lvl3pPr marL="1143000" indent="-228600" algn="l" rtl="0" eaLnBrk="0" fontAlgn="base" hangingPunct="0">
        <a:spcBef>
          <a:spcPct val="20000"/>
        </a:spcBef>
        <a:spcAft>
          <a:spcPct val="0"/>
        </a:spcAft>
        <a:buChar char="•"/>
        <a:defRPr>
          <a:solidFill>
            <a:srgbClr val="264D74"/>
          </a:solidFill>
          <a:latin typeface="+mn-lt"/>
        </a:defRPr>
      </a:lvl3pPr>
      <a:lvl4pPr marL="1600200" indent="-228600" algn="l" rtl="0" eaLnBrk="0" fontAlgn="base" hangingPunct="0">
        <a:spcBef>
          <a:spcPct val="20000"/>
        </a:spcBef>
        <a:spcAft>
          <a:spcPct val="0"/>
        </a:spcAft>
        <a:buChar char="•"/>
        <a:defRPr>
          <a:solidFill>
            <a:srgbClr val="264D74"/>
          </a:solidFill>
          <a:latin typeface="+mn-lt"/>
        </a:defRPr>
      </a:lvl4pPr>
      <a:lvl5pPr marL="2057400" indent="-228600" algn="l" rtl="0" eaLnBrk="0" fontAlgn="base" hangingPunct="0">
        <a:spcBef>
          <a:spcPct val="20000"/>
        </a:spcBef>
        <a:spcAft>
          <a:spcPct val="0"/>
        </a:spcAft>
        <a:buChar char="•"/>
        <a:defRPr>
          <a:solidFill>
            <a:srgbClr val="264D74"/>
          </a:solidFill>
          <a:latin typeface="+mn-lt"/>
        </a:defRPr>
      </a:lvl5pPr>
      <a:lvl6pPr marL="2514600" indent="-228600" algn="l" rtl="0" fontAlgn="base">
        <a:spcBef>
          <a:spcPct val="20000"/>
        </a:spcBef>
        <a:spcAft>
          <a:spcPct val="0"/>
        </a:spcAft>
        <a:buChar char="•"/>
        <a:defRPr>
          <a:solidFill>
            <a:srgbClr val="264D74"/>
          </a:solidFill>
          <a:latin typeface="+mn-lt"/>
        </a:defRPr>
      </a:lvl6pPr>
      <a:lvl7pPr marL="2971800" indent="-228600" algn="l" rtl="0" fontAlgn="base">
        <a:spcBef>
          <a:spcPct val="20000"/>
        </a:spcBef>
        <a:spcAft>
          <a:spcPct val="0"/>
        </a:spcAft>
        <a:buChar char="•"/>
        <a:defRPr>
          <a:solidFill>
            <a:srgbClr val="264D74"/>
          </a:solidFill>
          <a:latin typeface="+mn-lt"/>
        </a:defRPr>
      </a:lvl7pPr>
      <a:lvl8pPr marL="3429000" indent="-228600" algn="l" rtl="0" fontAlgn="base">
        <a:spcBef>
          <a:spcPct val="20000"/>
        </a:spcBef>
        <a:spcAft>
          <a:spcPct val="0"/>
        </a:spcAft>
        <a:buChar char="•"/>
        <a:defRPr>
          <a:solidFill>
            <a:srgbClr val="264D74"/>
          </a:solidFill>
          <a:latin typeface="+mn-lt"/>
        </a:defRPr>
      </a:lvl8pPr>
      <a:lvl9pPr marL="3886200" indent="-228600" algn="l" rtl="0" fontAlgn="base">
        <a:spcBef>
          <a:spcPct val="20000"/>
        </a:spcBef>
        <a:spcAft>
          <a:spcPct val="0"/>
        </a:spcAft>
        <a:buChar char="•"/>
        <a:defRPr>
          <a:solidFill>
            <a:srgbClr val="264D74"/>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10"/>
          <p:cNvPicPr>
            <a:picLocks noChangeAspect="1" noChangeArrowheads="1"/>
          </p:cNvPicPr>
          <p:nvPr userDrawn="1"/>
        </p:nvPicPr>
        <p:blipFill>
          <a:blip r:embed="rId6" cstate="print"/>
          <a:srcRect/>
          <a:stretch>
            <a:fillRect/>
          </a:stretch>
        </p:blipFill>
        <p:spPr bwMode="auto">
          <a:xfrm>
            <a:off x="1588" y="-7938"/>
            <a:ext cx="9142412" cy="6875463"/>
          </a:xfrm>
          <a:prstGeom prst="rect">
            <a:avLst/>
          </a:prstGeom>
          <a:noFill/>
          <a:ln w="9525">
            <a:noFill/>
            <a:miter lim="800000"/>
            <a:headEnd/>
            <a:tailEnd/>
          </a:ln>
        </p:spPr>
      </p:pic>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2"/>
          <p:cNvSpPr>
            <a:spLocks noGrp="1" noChangeArrowheads="1"/>
          </p:cNvSpPr>
          <p:nvPr>
            <p:ph type="title"/>
          </p:nvPr>
        </p:nvSpPr>
        <p:spPr bwMode="auto">
          <a:xfrm>
            <a:off x="2771775" y="331788"/>
            <a:ext cx="6264275" cy="576262"/>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36" name="Rectangle 12"/>
          <p:cNvSpPr>
            <a:spLocks noChangeArrowheads="1"/>
          </p:cNvSpPr>
          <p:nvPr/>
        </p:nvSpPr>
        <p:spPr bwMode="auto">
          <a:xfrm>
            <a:off x="8675688" y="6524625"/>
            <a:ext cx="538162" cy="304800"/>
          </a:xfrm>
          <a:prstGeom prst="rect">
            <a:avLst/>
          </a:prstGeom>
          <a:noFill/>
          <a:ln w="9525">
            <a:noFill/>
            <a:miter lim="800000"/>
            <a:headEnd/>
            <a:tailEnd/>
          </a:ln>
          <a:effectLst/>
        </p:spPr>
        <p:txBody>
          <a:bodyPr wrap="none">
            <a:spAutoFit/>
          </a:bodyPr>
          <a:lstStyle/>
          <a:p>
            <a:pPr>
              <a:defRPr/>
            </a:pPr>
            <a:fld id="{76055004-CC27-4B90-B1A8-C7BA06551D8B}" type="slidenum">
              <a:rPr lang="de-AT" sz="1400">
                <a:solidFill>
                  <a:schemeClr val="bg1"/>
                </a:solidFill>
                <a:latin typeface="Arial" charset="0"/>
                <a:cs typeface="+mn-cs"/>
              </a:rPr>
              <a:pPr>
                <a:defRPr/>
              </a:pPr>
              <a:t>‹Nº›</a:t>
            </a:fld>
            <a:endParaRPr lang="en-US" sz="1400" dirty="0">
              <a:solidFill>
                <a:schemeClr val="bg1"/>
              </a:solidFill>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734" r:id="rId1"/>
    <p:sldLayoutId id="2147483728" r:id="rId2"/>
    <p:sldLayoutId id="2147483729" r:id="rId3"/>
    <p:sldLayoutId id="2147483730" r:id="rId4"/>
  </p:sldLayoutIdLst>
  <p:hf hdr="0" dt="0"/>
  <p:txStyles>
    <p:title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Arial" charset="0"/>
        </a:defRPr>
      </a:lvl2pPr>
      <a:lvl3pPr algn="ctr" rtl="0" eaLnBrk="0" fontAlgn="base" hangingPunct="0">
        <a:spcBef>
          <a:spcPct val="0"/>
        </a:spcBef>
        <a:spcAft>
          <a:spcPct val="0"/>
        </a:spcAft>
        <a:defRPr sz="2800" b="1">
          <a:solidFill>
            <a:schemeClr val="bg1"/>
          </a:solidFill>
          <a:latin typeface="Arial" charset="0"/>
        </a:defRPr>
      </a:lvl3pPr>
      <a:lvl4pPr algn="ctr" rtl="0" eaLnBrk="0" fontAlgn="base" hangingPunct="0">
        <a:spcBef>
          <a:spcPct val="0"/>
        </a:spcBef>
        <a:spcAft>
          <a:spcPct val="0"/>
        </a:spcAft>
        <a:defRPr sz="2800" b="1">
          <a:solidFill>
            <a:schemeClr val="bg1"/>
          </a:solidFill>
          <a:latin typeface="Arial" charset="0"/>
        </a:defRPr>
      </a:lvl4pPr>
      <a:lvl5pPr algn="ctr" rtl="0" eaLnBrk="0" fontAlgn="base" hangingPunct="0">
        <a:spcBef>
          <a:spcPct val="0"/>
        </a:spcBef>
        <a:spcAft>
          <a:spcPct val="0"/>
        </a:spcAft>
        <a:defRPr sz="2800" b="1">
          <a:solidFill>
            <a:schemeClr val="bg1"/>
          </a:solidFill>
          <a:latin typeface="Arial" charset="0"/>
        </a:defRPr>
      </a:lvl5pPr>
      <a:lvl6pPr marL="457200" algn="ctr" rtl="0" fontAlgn="base">
        <a:spcBef>
          <a:spcPct val="0"/>
        </a:spcBef>
        <a:spcAft>
          <a:spcPct val="0"/>
        </a:spcAft>
        <a:defRPr sz="3600" b="1">
          <a:solidFill>
            <a:schemeClr val="bg1"/>
          </a:solidFill>
          <a:latin typeface="Arial" charset="0"/>
        </a:defRPr>
      </a:lvl6pPr>
      <a:lvl7pPr marL="914400" algn="ctr" rtl="0" fontAlgn="base">
        <a:spcBef>
          <a:spcPct val="0"/>
        </a:spcBef>
        <a:spcAft>
          <a:spcPct val="0"/>
        </a:spcAft>
        <a:defRPr sz="3600" b="1">
          <a:solidFill>
            <a:schemeClr val="bg1"/>
          </a:solidFill>
          <a:latin typeface="Arial" charset="0"/>
        </a:defRPr>
      </a:lvl7pPr>
      <a:lvl8pPr marL="1371600" algn="ctr" rtl="0" fontAlgn="base">
        <a:spcBef>
          <a:spcPct val="0"/>
        </a:spcBef>
        <a:spcAft>
          <a:spcPct val="0"/>
        </a:spcAft>
        <a:defRPr sz="3600" b="1">
          <a:solidFill>
            <a:schemeClr val="bg1"/>
          </a:solidFill>
          <a:latin typeface="Arial" charset="0"/>
        </a:defRPr>
      </a:lvl8pPr>
      <a:lvl9pPr marL="1828800" algn="ctr" rtl="0" fontAlgn="base">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2000">
          <a:solidFill>
            <a:srgbClr val="264D74"/>
          </a:solidFill>
          <a:latin typeface="+mn-lt"/>
          <a:ea typeface="+mn-ea"/>
          <a:cs typeface="+mn-cs"/>
        </a:defRPr>
      </a:lvl1pPr>
      <a:lvl2pPr marL="742950" indent="-285750" algn="l" rtl="0" eaLnBrk="0" fontAlgn="base" hangingPunct="0">
        <a:spcBef>
          <a:spcPct val="20000"/>
        </a:spcBef>
        <a:spcAft>
          <a:spcPct val="0"/>
        </a:spcAft>
        <a:buChar char="•"/>
        <a:defRPr>
          <a:solidFill>
            <a:srgbClr val="264D74"/>
          </a:solidFill>
          <a:latin typeface="+mn-lt"/>
        </a:defRPr>
      </a:lvl2pPr>
      <a:lvl3pPr marL="1143000" indent="-228600" algn="l" rtl="0" eaLnBrk="0" fontAlgn="base" hangingPunct="0">
        <a:spcBef>
          <a:spcPct val="20000"/>
        </a:spcBef>
        <a:spcAft>
          <a:spcPct val="0"/>
        </a:spcAft>
        <a:buChar char="•"/>
        <a:defRPr>
          <a:solidFill>
            <a:srgbClr val="264D74"/>
          </a:solidFill>
          <a:latin typeface="+mn-lt"/>
        </a:defRPr>
      </a:lvl3pPr>
      <a:lvl4pPr marL="1600200" indent="-228600" algn="l" rtl="0" eaLnBrk="0" fontAlgn="base" hangingPunct="0">
        <a:spcBef>
          <a:spcPct val="20000"/>
        </a:spcBef>
        <a:spcAft>
          <a:spcPct val="0"/>
        </a:spcAft>
        <a:buChar char="•"/>
        <a:defRPr>
          <a:solidFill>
            <a:srgbClr val="264D74"/>
          </a:solidFill>
          <a:latin typeface="+mn-lt"/>
        </a:defRPr>
      </a:lvl4pPr>
      <a:lvl5pPr marL="2057400" indent="-228600" algn="l" rtl="0" eaLnBrk="0" fontAlgn="base" hangingPunct="0">
        <a:spcBef>
          <a:spcPct val="20000"/>
        </a:spcBef>
        <a:spcAft>
          <a:spcPct val="0"/>
        </a:spcAft>
        <a:buChar char="•"/>
        <a:defRPr>
          <a:solidFill>
            <a:srgbClr val="264D74"/>
          </a:solidFill>
          <a:latin typeface="+mn-lt"/>
        </a:defRPr>
      </a:lvl5pPr>
      <a:lvl6pPr marL="2514600" indent="-228600" algn="l" rtl="0" fontAlgn="base">
        <a:spcBef>
          <a:spcPct val="20000"/>
        </a:spcBef>
        <a:spcAft>
          <a:spcPct val="0"/>
        </a:spcAft>
        <a:buChar char="•"/>
        <a:defRPr sz="2000">
          <a:solidFill>
            <a:srgbClr val="264D74"/>
          </a:solidFill>
          <a:latin typeface="+mn-lt"/>
        </a:defRPr>
      </a:lvl6pPr>
      <a:lvl7pPr marL="2971800" indent="-228600" algn="l" rtl="0" fontAlgn="base">
        <a:spcBef>
          <a:spcPct val="20000"/>
        </a:spcBef>
        <a:spcAft>
          <a:spcPct val="0"/>
        </a:spcAft>
        <a:buChar char="•"/>
        <a:defRPr sz="2000">
          <a:solidFill>
            <a:srgbClr val="264D74"/>
          </a:solidFill>
          <a:latin typeface="+mn-lt"/>
        </a:defRPr>
      </a:lvl7pPr>
      <a:lvl8pPr marL="3429000" indent="-228600" algn="l" rtl="0" fontAlgn="base">
        <a:spcBef>
          <a:spcPct val="20000"/>
        </a:spcBef>
        <a:spcAft>
          <a:spcPct val="0"/>
        </a:spcAft>
        <a:buChar char="•"/>
        <a:defRPr sz="2000">
          <a:solidFill>
            <a:srgbClr val="264D74"/>
          </a:solidFill>
          <a:latin typeface="+mn-lt"/>
        </a:defRPr>
      </a:lvl8pPr>
      <a:lvl9pPr marL="3886200" indent="-228600" algn="l" rtl="0" fontAlgn="base">
        <a:spcBef>
          <a:spcPct val="20000"/>
        </a:spcBef>
        <a:spcAft>
          <a:spcPct val="0"/>
        </a:spcAft>
        <a:buChar char="•"/>
        <a:defRPr sz="2000">
          <a:solidFill>
            <a:srgbClr val="264D7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subTitle" idx="1"/>
          </p:nvPr>
        </p:nvSpPr>
        <p:spPr>
          <a:xfrm>
            <a:off x="666750" y="5214938"/>
            <a:ext cx="7405688" cy="733425"/>
          </a:xfrm>
        </p:spPr>
        <p:txBody>
          <a:bodyPr/>
          <a:lstStyle/>
          <a:p>
            <a:pPr eaLnBrk="1" hangingPunct="1">
              <a:spcBef>
                <a:spcPct val="0"/>
              </a:spcBef>
            </a:pPr>
            <a:r>
              <a:rPr lang="en-US" b="1" dirty="0" smtClean="0"/>
              <a:t>Madrid, 2</a:t>
            </a:r>
            <a:r>
              <a:rPr lang="en-US" b="1" baseline="30000" dirty="0" smtClean="0"/>
              <a:t>nd</a:t>
            </a:r>
            <a:r>
              <a:rPr lang="en-US" b="1" dirty="0" smtClean="0"/>
              <a:t> Nov 2011</a:t>
            </a:r>
          </a:p>
        </p:txBody>
      </p:sp>
      <p:sp>
        <p:nvSpPr>
          <p:cNvPr id="9" name="Rectangle 5"/>
          <p:cNvSpPr>
            <a:spLocks noChangeArrowheads="1"/>
          </p:cNvSpPr>
          <p:nvPr/>
        </p:nvSpPr>
        <p:spPr bwMode="auto">
          <a:xfrm>
            <a:off x="714375" y="2428875"/>
            <a:ext cx="7772400" cy="1685925"/>
          </a:xfrm>
          <a:prstGeom prst="rect">
            <a:avLst/>
          </a:prstGeom>
          <a:noFill/>
          <a:ln w="9525">
            <a:noFill/>
            <a:miter lim="800000"/>
            <a:headEnd/>
            <a:tailEnd/>
          </a:ln>
          <a:effectLst/>
        </p:spPr>
        <p:txBody>
          <a:bodyPr anchor="ctr"/>
          <a:lstStyle/>
          <a:p>
            <a:pPr defTabSz="571500" fontAlgn="auto">
              <a:lnSpc>
                <a:spcPct val="120000"/>
              </a:lnSpc>
              <a:spcBef>
                <a:spcPts val="0"/>
              </a:spcBef>
              <a:spcAft>
                <a:spcPts val="0"/>
              </a:spcAft>
              <a:defRPr/>
            </a:pPr>
            <a:r>
              <a:rPr lang="en-GB" sz="4000" b="1" kern="0" dirty="0" smtClean="0">
                <a:solidFill>
                  <a:srgbClr val="264D74"/>
                </a:solidFill>
                <a:cs typeface="+mn-cs"/>
              </a:rPr>
              <a:t>17</a:t>
            </a:r>
            <a:r>
              <a:rPr lang="en-GB" sz="4000" b="1" kern="0" baseline="30000" dirty="0" smtClean="0">
                <a:solidFill>
                  <a:srgbClr val="264D74"/>
                </a:solidFill>
                <a:cs typeface="+mn-cs"/>
              </a:rPr>
              <a:t>th</a:t>
            </a:r>
            <a:r>
              <a:rPr lang="en-GB" sz="4000" b="1" kern="0" dirty="0" smtClean="0">
                <a:solidFill>
                  <a:srgbClr val="264D74"/>
                </a:solidFill>
                <a:cs typeface="+mn-cs"/>
              </a:rPr>
              <a:t> </a:t>
            </a:r>
            <a:r>
              <a:rPr lang="en-GB" sz="4000" b="1" kern="0" dirty="0">
                <a:solidFill>
                  <a:srgbClr val="264D74"/>
                </a:solidFill>
                <a:cs typeface="+mn-cs"/>
              </a:rPr>
              <a:t>IG Meeting </a:t>
            </a:r>
            <a:br>
              <a:rPr lang="en-GB" sz="4000" b="1" kern="0" dirty="0">
                <a:solidFill>
                  <a:srgbClr val="264D74"/>
                </a:solidFill>
                <a:cs typeface="+mn-cs"/>
              </a:rPr>
            </a:br>
            <a:r>
              <a:rPr lang="en-GB" sz="4000" b="1" kern="0" dirty="0">
                <a:solidFill>
                  <a:srgbClr val="264D74"/>
                </a:solidFill>
                <a:cs typeface="+mn-cs"/>
              </a:rPr>
              <a:t>South Gas Regional Initiative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Rectángulo"/>
          <p:cNvSpPr>
            <a:spLocks noChangeArrowheads="1"/>
          </p:cNvSpPr>
          <p:nvPr/>
        </p:nvSpPr>
        <p:spPr bwMode="auto">
          <a:xfrm>
            <a:off x="428625" y="2928938"/>
            <a:ext cx="8001000" cy="1126462"/>
          </a:xfrm>
          <a:prstGeom prst="rect">
            <a:avLst/>
          </a:prstGeom>
          <a:noFill/>
          <a:ln w="9525">
            <a:noFill/>
            <a:miter lim="800000"/>
            <a:headEnd/>
            <a:tailEnd/>
          </a:ln>
        </p:spPr>
        <p:txBody>
          <a:bodyPr>
            <a:spAutoFit/>
          </a:bodyPr>
          <a:lstStyle/>
          <a:p>
            <a:pPr marL="355600" indent="-263525" algn="ctr">
              <a:lnSpc>
                <a:spcPct val="120000"/>
              </a:lnSpc>
              <a:spcBef>
                <a:spcPts val="600"/>
              </a:spcBef>
              <a:spcAft>
                <a:spcPts val="200"/>
              </a:spcAft>
            </a:pPr>
            <a:r>
              <a:rPr lang="en-US" sz="2800" dirty="0" smtClean="0">
                <a:solidFill>
                  <a:srgbClr val="264D74"/>
                </a:solidFill>
              </a:rPr>
              <a:t>IV. Congestion Management Procedures harmonization</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IV.1  </a:t>
            </a:r>
            <a:r>
              <a:rPr lang="es-ES" dirty="0" err="1" smtClean="0"/>
              <a:t>Comments</a:t>
            </a:r>
            <a:r>
              <a:rPr lang="es-ES" dirty="0" smtClean="0"/>
              <a:t> </a:t>
            </a:r>
            <a:r>
              <a:rPr lang="es-ES" dirty="0" err="1" smtClean="0"/>
              <a:t>sent</a:t>
            </a:r>
            <a:r>
              <a:rPr lang="es-ES" dirty="0" smtClean="0"/>
              <a:t> </a:t>
            </a:r>
            <a:r>
              <a:rPr lang="es-ES" dirty="0" err="1" smtClean="0"/>
              <a:t>by</a:t>
            </a:r>
            <a:r>
              <a:rPr lang="es-ES" dirty="0" smtClean="0"/>
              <a:t> </a:t>
            </a:r>
            <a:r>
              <a:rPr lang="es-ES" dirty="0" err="1" smtClean="0"/>
              <a:t>Stakeholders</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107504" y="1268760"/>
            <a:ext cx="8856984" cy="5256584"/>
          </a:xfrm>
          <a:prstGeom prst="rect">
            <a:avLst/>
          </a:prstGeom>
          <a:noFill/>
          <a:ln w="9525">
            <a:noFill/>
            <a:miter lim="800000"/>
            <a:headEnd/>
            <a:tailEnd/>
          </a:ln>
        </p:spPr>
        <p:txBody>
          <a:bodyPr/>
          <a:lstStyle/>
          <a:p>
            <a:pPr marL="174625" indent="-174625" algn="just" defTabSz="336550" eaLnBrk="0" hangingPunct="0">
              <a:lnSpc>
                <a:spcPct val="120000"/>
              </a:lnSpc>
              <a:spcBef>
                <a:spcPts val="0"/>
              </a:spcBef>
              <a:spcAft>
                <a:spcPts val="300"/>
              </a:spcAft>
              <a:buClr>
                <a:srgbClr val="264D74"/>
              </a:buClr>
              <a:buFont typeface="Arial" pitchFamily="34" charset="0"/>
              <a:buChar char="•"/>
            </a:pPr>
            <a:r>
              <a:rPr lang="en-GB" sz="2000" b="1" dirty="0" smtClean="0">
                <a:solidFill>
                  <a:srgbClr val="264D74"/>
                </a:solidFill>
              </a:rPr>
              <a:t>One response received on the proposal for CMP harmonization between France and Spain</a:t>
            </a:r>
          </a:p>
          <a:p>
            <a:pPr marL="174625" indent="-174625" algn="just" defTabSz="336550" eaLnBrk="0" hangingPunct="0">
              <a:lnSpc>
                <a:spcPct val="120000"/>
              </a:lnSpc>
              <a:spcBef>
                <a:spcPts val="0"/>
              </a:spcBef>
              <a:spcAft>
                <a:spcPts val="300"/>
              </a:spcAft>
              <a:buClr>
                <a:srgbClr val="264D74"/>
              </a:buClr>
              <a:buFont typeface="Arial" pitchFamily="34" charset="0"/>
              <a:buChar char="•"/>
            </a:pPr>
            <a:r>
              <a:rPr lang="en-GB" sz="2000" b="1" dirty="0" smtClean="0">
                <a:solidFill>
                  <a:srgbClr val="264D74"/>
                </a:solidFill>
              </a:rPr>
              <a:t>Main comments are: </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20" dirty="0" smtClean="0">
                <a:solidFill>
                  <a:srgbClr val="264D74"/>
                </a:solidFill>
              </a:rPr>
              <a:t>CMP and CAM should be developed in parallel, because CAM effectiveness would be limited by contractual congestions</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20" dirty="0" smtClean="0">
                <a:solidFill>
                  <a:srgbClr val="264D74"/>
                </a:solidFill>
              </a:rPr>
              <a:t>Interconnection points between Spain and Portugal should also be considered in the proposal</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20" dirty="0" smtClean="0">
                <a:solidFill>
                  <a:srgbClr val="264D74"/>
                </a:solidFill>
              </a:rPr>
              <a:t>CMP should be specific for every capacity product, the same CMP for short and long term capacity shouldn’t be appropriate</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20" dirty="0" smtClean="0">
                <a:solidFill>
                  <a:srgbClr val="264D74"/>
                </a:solidFill>
              </a:rPr>
              <a:t>TSOs should develop a coordinated secondary capacity market, which would promote the application of UIOSI mechanism</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20" dirty="0" smtClean="0">
                <a:solidFill>
                  <a:srgbClr val="264D74"/>
                </a:solidFill>
              </a:rPr>
              <a:t>Ex ante mechanisms, like oversubscription or interruptible capacity, are required in order to maximize the capacity offered in the short and mid term </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20" dirty="0" smtClean="0">
                <a:solidFill>
                  <a:srgbClr val="264D74"/>
                </a:solidFill>
              </a:rPr>
              <a:t>TSOs should develop a common, clear and transparent UIOLI mechanism for long term capacity</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endParaRPr lang="en-GB" sz="1700" dirty="0" smtClean="0">
              <a:solidFill>
                <a:srgbClr val="264D74"/>
              </a:solidFill>
            </a:endParaRPr>
          </a:p>
          <a:p>
            <a:pPr marL="174625" indent="-174625" algn="just" defTabSz="336550" eaLnBrk="0" hangingPunct="0">
              <a:lnSpc>
                <a:spcPct val="120000"/>
              </a:lnSpc>
              <a:spcBef>
                <a:spcPts val="0"/>
              </a:spcBef>
              <a:spcAft>
                <a:spcPts val="300"/>
              </a:spcAft>
              <a:buClr>
                <a:srgbClr val="264D74"/>
              </a:buClr>
            </a:pPr>
            <a:endParaRPr lang="en-GB" dirty="0">
              <a:solidFill>
                <a:srgbClr val="264D74"/>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rot="-2460000">
            <a:off x="955322" y="3102392"/>
            <a:ext cx="6350197" cy="144655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s-ES" sz="8800" b="1" spc="3000" dirty="0" smtClean="0">
                <a:ln>
                  <a:noFill/>
                  <a:prstDash val="solid"/>
                </a:ln>
                <a:solidFill>
                  <a:schemeClr val="bg2">
                    <a:lumMod val="40000"/>
                    <a:lumOff val="60000"/>
                  </a:schemeClr>
                </a:solidFill>
                <a:effectLst>
                  <a:outerShdw blurRad="88000" dist="50800" dir="5040000" algn="tl">
                    <a:schemeClr val="accent4">
                      <a:tint val="80000"/>
                      <a:satMod val="250000"/>
                      <a:alpha val="45000"/>
                    </a:schemeClr>
                  </a:outerShdw>
                </a:effectLst>
              </a:rPr>
              <a:t>DRAFT</a:t>
            </a:r>
            <a:endParaRPr lang="es-ES" sz="8800" b="1" spc="3000" dirty="0">
              <a:ln>
                <a:noFill/>
                <a:prstDash val="solid"/>
              </a:ln>
              <a:solidFill>
                <a:schemeClr val="bg2">
                  <a:lumMod val="40000"/>
                  <a:lumOff val="60000"/>
                </a:schemeClr>
              </a:solidFill>
              <a:effectLst>
                <a:outerShdw blurRad="88000" dist="50800" dir="5040000" algn="tl">
                  <a:schemeClr val="accent4">
                    <a:tint val="80000"/>
                    <a:satMod val="250000"/>
                    <a:alpha val="45000"/>
                  </a:schemeClr>
                </a:outerShdw>
              </a:effectLst>
            </a:endParaRPr>
          </a:p>
        </p:txBody>
      </p:sp>
      <p:sp>
        <p:nvSpPr>
          <p:cNvPr id="4" name="Rectangle 469"/>
          <p:cNvSpPr>
            <a:spLocks noChangeArrowheads="1"/>
          </p:cNvSpPr>
          <p:nvPr/>
        </p:nvSpPr>
        <p:spPr bwMode="auto">
          <a:xfrm>
            <a:off x="251520" y="1526430"/>
            <a:ext cx="8460432" cy="4926906"/>
          </a:xfrm>
          <a:prstGeom prst="rect">
            <a:avLst/>
          </a:prstGeom>
          <a:noFill/>
          <a:ln w="9525">
            <a:noFill/>
            <a:miter lim="800000"/>
            <a:headEnd/>
            <a:tailEnd/>
          </a:ln>
        </p:spPr>
        <p:txBody>
          <a:bodyPr/>
          <a:lstStyle/>
          <a:p>
            <a:pPr marL="174625" indent="-174625" algn="just" defTabSz="336550" eaLnBrk="0" hangingPunct="0">
              <a:lnSpc>
                <a:spcPct val="120000"/>
              </a:lnSpc>
              <a:spcBef>
                <a:spcPts val="300"/>
              </a:spcBef>
              <a:spcAft>
                <a:spcPts val="300"/>
              </a:spcAft>
              <a:buClr>
                <a:srgbClr val="264D74"/>
              </a:buClr>
              <a:buFont typeface="Arial" pitchFamily="34" charset="0"/>
              <a:buChar char="•"/>
            </a:pPr>
            <a:r>
              <a:rPr lang="en-GB" sz="2000" b="1" dirty="0" smtClean="0">
                <a:solidFill>
                  <a:srgbClr val="264D74"/>
                </a:solidFill>
              </a:rPr>
              <a:t>Scope: </a:t>
            </a:r>
          </a:p>
          <a:p>
            <a:pPr marL="273050" lvl="1" algn="just" defTabSz="336550" eaLnBrk="0" hangingPunct="0">
              <a:lnSpc>
                <a:spcPct val="120000"/>
              </a:lnSpc>
              <a:spcBef>
                <a:spcPts val="300"/>
              </a:spcBef>
              <a:spcAft>
                <a:spcPts val="300"/>
              </a:spcAft>
              <a:buClr>
                <a:srgbClr val="264D74"/>
              </a:buClr>
            </a:pPr>
            <a:r>
              <a:rPr lang="en-GB" b="1" dirty="0" smtClean="0">
                <a:solidFill>
                  <a:srgbClr val="264D74"/>
                </a:solidFill>
              </a:rPr>
              <a:t>All interconnection points </a:t>
            </a:r>
            <a:r>
              <a:rPr lang="en-GB" dirty="0" smtClean="0">
                <a:solidFill>
                  <a:srgbClr val="264D74"/>
                </a:solidFill>
              </a:rPr>
              <a:t>regardless of whether they are currently congested or not</a:t>
            </a:r>
          </a:p>
          <a:p>
            <a:pPr marL="174625" indent="-174625" algn="just" defTabSz="336550" eaLnBrk="0" hangingPunct="0">
              <a:lnSpc>
                <a:spcPct val="120000"/>
              </a:lnSpc>
              <a:spcBef>
                <a:spcPts val="300"/>
              </a:spcBef>
              <a:spcAft>
                <a:spcPts val="300"/>
              </a:spcAft>
              <a:buClr>
                <a:srgbClr val="264D74"/>
              </a:buClr>
              <a:buFont typeface="Arial" pitchFamily="34" charset="0"/>
              <a:buChar char="•"/>
            </a:pPr>
            <a:r>
              <a:rPr lang="en-GB" sz="2000" b="1" dirty="0" smtClean="0">
                <a:solidFill>
                  <a:srgbClr val="264D74"/>
                </a:solidFill>
              </a:rPr>
              <a:t>Mandatory: </a:t>
            </a:r>
          </a:p>
          <a:p>
            <a:pPr marL="273050" lvl="1" algn="just" defTabSz="336550" eaLnBrk="0" hangingPunct="0">
              <a:lnSpc>
                <a:spcPct val="120000"/>
              </a:lnSpc>
              <a:spcBef>
                <a:spcPts val="300"/>
              </a:spcBef>
              <a:spcAft>
                <a:spcPts val="300"/>
              </a:spcAft>
              <a:buClr>
                <a:srgbClr val="264D74"/>
              </a:buClr>
            </a:pPr>
            <a:r>
              <a:rPr lang="en-GB" b="1" i="1" dirty="0" smtClean="0">
                <a:solidFill>
                  <a:srgbClr val="0099CC"/>
                </a:solidFill>
              </a:rPr>
              <a:t>Overselling and buy-back </a:t>
            </a:r>
            <a:r>
              <a:rPr lang="en-GB" dirty="0" smtClean="0">
                <a:solidFill>
                  <a:srgbClr val="264D74"/>
                </a:solidFill>
              </a:rPr>
              <a:t>firm capacity </a:t>
            </a:r>
            <a:r>
              <a:rPr lang="en-GB" b="1" i="1" dirty="0" smtClean="0">
                <a:solidFill>
                  <a:srgbClr val="0099CC"/>
                </a:solidFill>
              </a:rPr>
              <a:t>before 1 January 2013</a:t>
            </a:r>
            <a:r>
              <a:rPr lang="en-GB" dirty="0" smtClean="0">
                <a:solidFill>
                  <a:srgbClr val="264D74"/>
                </a:solidFill>
              </a:rPr>
              <a:t>:</a:t>
            </a:r>
          </a:p>
          <a:p>
            <a:pPr marL="355600" lvl="1" indent="-82550" algn="just" defTabSz="336550" eaLnBrk="0" hangingPunct="0">
              <a:lnSpc>
                <a:spcPct val="120000"/>
              </a:lnSpc>
              <a:spcBef>
                <a:spcPts val="300"/>
              </a:spcBef>
              <a:spcAft>
                <a:spcPts val="300"/>
              </a:spcAft>
              <a:buClr>
                <a:srgbClr val="264D74"/>
              </a:buClr>
              <a:buFont typeface="Wingdings" pitchFamily="2" charset="2"/>
              <a:buChar char="ü"/>
            </a:pPr>
            <a:r>
              <a:rPr lang="en-GB" dirty="0" smtClean="0">
                <a:solidFill>
                  <a:srgbClr val="264D74"/>
                </a:solidFill>
              </a:rPr>
              <a:t> TSOs must propose the scheme and NRAs will  approve it</a:t>
            </a:r>
          </a:p>
          <a:p>
            <a:pPr marL="534988" lvl="1" indent="-261938" algn="just" defTabSz="336550" eaLnBrk="0" hangingPunct="0">
              <a:lnSpc>
                <a:spcPct val="120000"/>
              </a:lnSpc>
              <a:spcBef>
                <a:spcPts val="300"/>
              </a:spcBef>
              <a:spcAft>
                <a:spcPts val="300"/>
              </a:spcAft>
              <a:buClr>
                <a:srgbClr val="264D74"/>
              </a:buClr>
              <a:buFont typeface="Wingdings" pitchFamily="2" charset="2"/>
              <a:buChar char="ü"/>
            </a:pPr>
            <a:r>
              <a:rPr lang="en-GB" dirty="0" smtClean="0">
                <a:solidFill>
                  <a:srgbClr val="264D74"/>
                </a:solidFill>
              </a:rPr>
              <a:t>The mechanisms will be based on statistical scenarios and structured as revenue and cost-sharing scheme between TSOs and users</a:t>
            </a:r>
          </a:p>
          <a:p>
            <a:pPr marL="534988" lvl="1" indent="-261938" algn="just" defTabSz="336550" eaLnBrk="0" hangingPunct="0">
              <a:lnSpc>
                <a:spcPct val="120000"/>
              </a:lnSpc>
              <a:spcBef>
                <a:spcPts val="300"/>
              </a:spcBef>
              <a:spcAft>
                <a:spcPts val="300"/>
              </a:spcAft>
              <a:buClr>
                <a:srgbClr val="264D74"/>
              </a:buClr>
              <a:buFont typeface="Wingdings" pitchFamily="2" charset="2"/>
              <a:buChar char="ü"/>
            </a:pPr>
            <a:r>
              <a:rPr lang="en-GB" dirty="0" smtClean="0">
                <a:solidFill>
                  <a:srgbClr val="264D74"/>
                </a:solidFill>
              </a:rPr>
              <a:t>If there is a potential congestion, buy-back mechanism will be market-based</a:t>
            </a:r>
          </a:p>
          <a:p>
            <a:pPr marL="534988" lvl="1" indent="-261938" algn="just" defTabSz="336550" eaLnBrk="0" hangingPunct="0">
              <a:lnSpc>
                <a:spcPct val="120000"/>
              </a:lnSpc>
              <a:spcBef>
                <a:spcPts val="300"/>
              </a:spcBef>
              <a:spcAft>
                <a:spcPts val="300"/>
              </a:spcAft>
              <a:buClr>
                <a:srgbClr val="264D74"/>
              </a:buClr>
              <a:buFont typeface="Wingdings" pitchFamily="2" charset="2"/>
              <a:buChar char="ü"/>
            </a:pPr>
            <a:r>
              <a:rPr lang="en-GB" dirty="0" smtClean="0">
                <a:solidFill>
                  <a:srgbClr val="264D74"/>
                </a:solidFill>
              </a:rPr>
              <a:t>NRAs (in consultation with TSOs) may set minimum overselling volume </a:t>
            </a:r>
          </a:p>
          <a:p>
            <a:pPr marL="534988" lvl="1" indent="-261938" algn="just" defTabSz="336550" eaLnBrk="0" hangingPunct="0">
              <a:lnSpc>
                <a:spcPct val="120000"/>
              </a:lnSpc>
              <a:spcBef>
                <a:spcPts val="300"/>
              </a:spcBef>
              <a:spcAft>
                <a:spcPts val="300"/>
              </a:spcAft>
              <a:buClr>
                <a:srgbClr val="264D74"/>
              </a:buClr>
              <a:buFont typeface="Wingdings" pitchFamily="2" charset="2"/>
              <a:buChar char="ü"/>
            </a:pPr>
            <a:r>
              <a:rPr lang="en-GB" dirty="0" smtClean="0">
                <a:solidFill>
                  <a:srgbClr val="264D74"/>
                </a:solidFill>
              </a:rPr>
              <a:t>TSOs to inform NRAs regularly on the functioning of the system</a:t>
            </a:r>
          </a:p>
          <a:p>
            <a:pPr marL="174625" indent="-174625" algn="just" defTabSz="336550" eaLnBrk="0" hangingPunct="0">
              <a:lnSpc>
                <a:spcPct val="120000"/>
              </a:lnSpc>
              <a:spcBef>
                <a:spcPts val="300"/>
              </a:spcBef>
              <a:spcAft>
                <a:spcPts val="300"/>
              </a:spcAft>
              <a:buClr>
                <a:srgbClr val="264D74"/>
              </a:buClr>
            </a:pPr>
            <a:endParaRPr lang="en-GB" dirty="0">
              <a:solidFill>
                <a:srgbClr val="264D74"/>
              </a:solidFill>
            </a:endParaRPr>
          </a:p>
        </p:txBody>
      </p:sp>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IV.2  </a:t>
            </a:r>
            <a:r>
              <a:rPr lang="es-ES" dirty="0" smtClean="0"/>
              <a:t>CMP </a:t>
            </a:r>
            <a:r>
              <a:rPr lang="es-ES" dirty="0" err="1" smtClean="0"/>
              <a:t>Comitology</a:t>
            </a:r>
            <a:r>
              <a:rPr lang="es-ES" dirty="0" smtClean="0"/>
              <a:t> </a:t>
            </a:r>
            <a:r>
              <a:rPr lang="es-ES" dirty="0" err="1" smtClean="0"/>
              <a:t>Guidelines</a:t>
            </a:r>
            <a:r>
              <a:rPr lang="es-ES" dirty="0" smtClean="0"/>
              <a:t/>
            </a:r>
            <a:br>
              <a:rPr lang="es-ES" dirty="0" smtClean="0"/>
            </a:br>
            <a:r>
              <a:rPr lang="es-ES" b="0" dirty="0" smtClean="0"/>
              <a:t> (</a:t>
            </a:r>
            <a:r>
              <a:rPr lang="es-ES" b="0" dirty="0" err="1" smtClean="0"/>
              <a:t>amending</a:t>
            </a:r>
            <a:r>
              <a:rPr lang="es-ES" b="0" dirty="0" smtClean="0"/>
              <a:t> </a:t>
            </a:r>
            <a:r>
              <a:rPr lang="es-ES" b="0" dirty="0" err="1" smtClean="0"/>
              <a:t>Regulation</a:t>
            </a:r>
            <a:r>
              <a:rPr lang="es-ES" b="0" dirty="0" smtClean="0"/>
              <a:t> 715/2009)</a:t>
            </a:r>
            <a:endParaRPr lang="de-DE" sz="2400" b="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rot="-2460000">
            <a:off x="955322" y="3102392"/>
            <a:ext cx="6350197" cy="144655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s-ES" sz="8800" b="1" spc="3000" dirty="0" smtClean="0">
                <a:ln>
                  <a:noFill/>
                  <a:prstDash val="solid"/>
                </a:ln>
                <a:solidFill>
                  <a:schemeClr val="bg2">
                    <a:lumMod val="40000"/>
                    <a:lumOff val="60000"/>
                  </a:schemeClr>
                </a:solidFill>
                <a:effectLst>
                  <a:outerShdw blurRad="88000" dist="50800" dir="5040000" algn="tl">
                    <a:schemeClr val="accent4">
                      <a:tint val="80000"/>
                      <a:satMod val="250000"/>
                      <a:alpha val="45000"/>
                    </a:schemeClr>
                  </a:outerShdw>
                </a:effectLst>
              </a:rPr>
              <a:t>DRAFT</a:t>
            </a:r>
            <a:endParaRPr lang="es-ES" sz="8800" b="1" spc="3000" dirty="0">
              <a:ln>
                <a:noFill/>
                <a:prstDash val="solid"/>
              </a:ln>
              <a:solidFill>
                <a:schemeClr val="bg2">
                  <a:lumMod val="40000"/>
                  <a:lumOff val="60000"/>
                </a:schemeClr>
              </a:solidFill>
              <a:effectLst>
                <a:outerShdw blurRad="88000" dist="50800" dir="5040000" algn="tl">
                  <a:schemeClr val="accent4">
                    <a:tint val="80000"/>
                    <a:satMod val="250000"/>
                    <a:alpha val="45000"/>
                  </a:schemeClr>
                </a:outerShdw>
              </a:effectLst>
            </a:endParaRPr>
          </a:p>
        </p:txBody>
      </p:sp>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IV.2  </a:t>
            </a:r>
            <a:r>
              <a:rPr lang="es-ES" dirty="0" smtClean="0"/>
              <a:t>CMP </a:t>
            </a:r>
            <a:r>
              <a:rPr lang="es-ES" dirty="0" err="1" smtClean="0"/>
              <a:t>Comitology</a:t>
            </a:r>
            <a:r>
              <a:rPr lang="es-ES" dirty="0" smtClean="0"/>
              <a:t> </a:t>
            </a:r>
            <a:r>
              <a:rPr lang="es-ES" dirty="0" err="1" smtClean="0"/>
              <a:t>Guidelines</a:t>
            </a:r>
            <a:r>
              <a:rPr lang="es-ES" dirty="0" smtClean="0"/>
              <a:t/>
            </a:r>
            <a:br>
              <a:rPr lang="es-ES" dirty="0" smtClean="0"/>
            </a:br>
            <a:r>
              <a:rPr lang="es-ES" dirty="0" smtClean="0"/>
              <a:t> </a:t>
            </a:r>
            <a:r>
              <a:rPr lang="es-ES" b="0" dirty="0" smtClean="0"/>
              <a:t>(</a:t>
            </a:r>
            <a:r>
              <a:rPr lang="es-ES" b="0" dirty="0" err="1" smtClean="0"/>
              <a:t>amending</a:t>
            </a:r>
            <a:r>
              <a:rPr lang="es-ES" b="0" dirty="0" smtClean="0"/>
              <a:t> </a:t>
            </a:r>
            <a:r>
              <a:rPr lang="es-ES" b="0" dirty="0" err="1" smtClean="0"/>
              <a:t>Regulation</a:t>
            </a:r>
            <a:r>
              <a:rPr lang="es-ES" b="0" dirty="0" smtClean="0"/>
              <a:t> 715/2009)</a:t>
            </a:r>
            <a:endParaRPr lang="de-DE" sz="2400" b="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251520" y="1382414"/>
            <a:ext cx="8460432" cy="4494858"/>
          </a:xfrm>
          <a:prstGeom prst="rect">
            <a:avLst/>
          </a:prstGeom>
          <a:noFill/>
          <a:ln w="9525">
            <a:noFill/>
            <a:miter lim="800000"/>
            <a:headEnd/>
            <a:tailEnd/>
          </a:ln>
        </p:spPr>
        <p:txBody>
          <a:bodyPr/>
          <a:lstStyle/>
          <a:p>
            <a:pPr marL="174625" indent="-174625" algn="just" defTabSz="336550" eaLnBrk="0" hangingPunct="0">
              <a:lnSpc>
                <a:spcPct val="130000"/>
              </a:lnSpc>
              <a:spcBef>
                <a:spcPts val="0"/>
              </a:spcBef>
              <a:spcAft>
                <a:spcPts val="300"/>
              </a:spcAft>
              <a:buClr>
                <a:srgbClr val="264D74"/>
              </a:buClr>
              <a:buFont typeface="Arial" pitchFamily="34" charset="0"/>
              <a:buChar char="•"/>
            </a:pPr>
            <a:r>
              <a:rPr lang="en-GB" sz="2000" b="1" dirty="0" smtClean="0">
                <a:solidFill>
                  <a:srgbClr val="264D74"/>
                </a:solidFill>
              </a:rPr>
              <a:t>Optional: </a:t>
            </a:r>
          </a:p>
          <a:p>
            <a:pPr marL="273050" lvl="1" algn="just" defTabSz="336550" eaLnBrk="0" hangingPunct="0">
              <a:lnSpc>
                <a:spcPct val="130000"/>
              </a:lnSpc>
              <a:spcBef>
                <a:spcPts val="0"/>
              </a:spcBef>
              <a:spcAft>
                <a:spcPts val="300"/>
              </a:spcAft>
              <a:buClr>
                <a:srgbClr val="264D74"/>
              </a:buClr>
            </a:pPr>
            <a:r>
              <a:rPr lang="en-GB" b="1" i="1" dirty="0" smtClean="0">
                <a:solidFill>
                  <a:srgbClr val="0099CC"/>
                </a:solidFill>
              </a:rPr>
              <a:t>Firm day ahead  UIOLI</a:t>
            </a:r>
            <a:r>
              <a:rPr lang="en-GB" dirty="0" smtClean="0">
                <a:solidFill>
                  <a:srgbClr val="264D74"/>
                </a:solidFill>
              </a:rPr>
              <a:t>,</a:t>
            </a:r>
          </a:p>
          <a:p>
            <a:pPr marL="534988" lvl="1" indent="-261938" algn="just" defTabSz="336550" eaLnBrk="0" hangingPunct="0">
              <a:lnSpc>
                <a:spcPct val="130000"/>
              </a:lnSpc>
              <a:spcBef>
                <a:spcPts val="400"/>
              </a:spcBef>
              <a:spcAft>
                <a:spcPts val="300"/>
              </a:spcAft>
              <a:buClr>
                <a:srgbClr val="264D74"/>
              </a:buClr>
              <a:buFont typeface="Wingdings" pitchFamily="2" charset="2"/>
              <a:buChar char="ü"/>
            </a:pPr>
            <a:r>
              <a:rPr lang="en-GB" sz="1700" dirty="0" smtClean="0">
                <a:solidFill>
                  <a:srgbClr val="264D74"/>
                </a:solidFill>
              </a:rPr>
              <a:t>Mandatory since 1 </a:t>
            </a:r>
            <a:r>
              <a:rPr lang="en-GB" sz="1700" dirty="0">
                <a:solidFill>
                  <a:srgbClr val="264D74"/>
                </a:solidFill>
              </a:rPr>
              <a:t>J</a:t>
            </a:r>
            <a:r>
              <a:rPr lang="en-GB" sz="1700" dirty="0" smtClean="0">
                <a:solidFill>
                  <a:srgbClr val="264D74"/>
                </a:solidFill>
              </a:rPr>
              <a:t>uly 2016 if ACER </a:t>
            </a:r>
            <a:r>
              <a:rPr lang="en-GB" sz="1700" dirty="0">
                <a:solidFill>
                  <a:srgbClr val="264D74"/>
                </a:solidFill>
              </a:rPr>
              <a:t>monitoring report shows that in 2015 contractual congestion has occurred in the allocation of products </a:t>
            </a:r>
            <a:r>
              <a:rPr lang="en-GB" sz="1700" dirty="0" smtClean="0">
                <a:solidFill>
                  <a:srgbClr val="264D74"/>
                </a:solidFill>
              </a:rPr>
              <a:t>with a duration of one month or longer</a:t>
            </a:r>
          </a:p>
          <a:p>
            <a:pPr marL="534988" lvl="1" indent="-261938" algn="just" defTabSz="336550" eaLnBrk="0" hangingPunct="0">
              <a:lnSpc>
                <a:spcPct val="130000"/>
              </a:lnSpc>
              <a:spcBef>
                <a:spcPts val="400"/>
              </a:spcBef>
              <a:spcAft>
                <a:spcPts val="300"/>
              </a:spcAft>
              <a:buClr>
                <a:srgbClr val="264D74"/>
              </a:buClr>
              <a:buFont typeface="Wingdings" pitchFamily="2" charset="2"/>
              <a:buChar char="ü"/>
            </a:pPr>
            <a:r>
              <a:rPr lang="en-GB" sz="1700" dirty="0" smtClean="0">
                <a:solidFill>
                  <a:srgbClr val="264D74"/>
                </a:solidFill>
              </a:rPr>
              <a:t>Based on renomination rights restrictions:</a:t>
            </a:r>
          </a:p>
          <a:p>
            <a:pPr marL="903288" lvl="1" indent="-190500" algn="just" defTabSz="336550" eaLnBrk="0" hangingPunct="0">
              <a:lnSpc>
                <a:spcPct val="130000"/>
              </a:lnSpc>
              <a:spcBef>
                <a:spcPts val="400"/>
              </a:spcBef>
              <a:spcAft>
                <a:spcPts val="300"/>
              </a:spcAft>
              <a:buClr>
                <a:srgbClr val="264D74"/>
              </a:buClr>
              <a:buFont typeface="Courier New" pitchFamily="49" charset="0"/>
              <a:buChar char="o"/>
            </a:pPr>
            <a:r>
              <a:rPr lang="en-GB" sz="1700" dirty="0" smtClean="0">
                <a:solidFill>
                  <a:srgbClr val="264D74"/>
                </a:solidFill>
              </a:rPr>
              <a:t>Firm renominations upwards allowed up to 50% of the fraction of the initially not nominated capacity. The remaining capacity can be nominated on interruptible basis</a:t>
            </a:r>
          </a:p>
          <a:p>
            <a:pPr marL="903288" lvl="1" indent="-190500" algn="just" defTabSz="336550" eaLnBrk="0" hangingPunct="0">
              <a:lnSpc>
                <a:spcPct val="130000"/>
              </a:lnSpc>
              <a:spcBef>
                <a:spcPts val="400"/>
              </a:spcBef>
              <a:spcAft>
                <a:spcPts val="300"/>
              </a:spcAft>
              <a:buClr>
                <a:srgbClr val="264D74"/>
              </a:buClr>
              <a:buFont typeface="Courier New" pitchFamily="49" charset="0"/>
              <a:buChar char="o"/>
            </a:pPr>
            <a:r>
              <a:rPr lang="en-GB" sz="1700" dirty="0" smtClean="0">
                <a:solidFill>
                  <a:srgbClr val="264D74"/>
                </a:solidFill>
              </a:rPr>
              <a:t>Renominations downwards allowed down to 50% of the initial nominations</a:t>
            </a:r>
          </a:p>
          <a:p>
            <a:pPr marL="903288" lvl="1" indent="-190500" algn="just" defTabSz="336550" eaLnBrk="0" hangingPunct="0">
              <a:lnSpc>
                <a:spcPct val="130000"/>
              </a:lnSpc>
              <a:spcBef>
                <a:spcPts val="400"/>
              </a:spcBef>
              <a:spcAft>
                <a:spcPts val="300"/>
              </a:spcAft>
              <a:buClr>
                <a:srgbClr val="264D74"/>
              </a:buClr>
              <a:buFont typeface="Courier New" pitchFamily="49" charset="0"/>
              <a:buChar char="o"/>
            </a:pPr>
            <a:r>
              <a:rPr lang="en-GB" sz="1700" dirty="0" smtClean="0">
                <a:solidFill>
                  <a:srgbClr val="264D74"/>
                </a:solidFill>
              </a:rPr>
              <a:t>If initial nomination is over 90% of the booked capacity, renominations downwards are not allowed</a:t>
            </a:r>
            <a:endParaRPr lang="en-GB" sz="1700" dirty="0">
              <a:solidFill>
                <a:srgbClr val="264D74"/>
              </a:solidFill>
            </a:endParaRPr>
          </a:p>
          <a:p>
            <a:pPr marL="174625" indent="-174625" algn="just" defTabSz="336550" eaLnBrk="0" hangingPunct="0">
              <a:lnSpc>
                <a:spcPct val="130000"/>
              </a:lnSpc>
              <a:spcBef>
                <a:spcPts val="0"/>
              </a:spcBef>
              <a:spcAft>
                <a:spcPts val="300"/>
              </a:spcAft>
              <a:buClr>
                <a:srgbClr val="264D74"/>
              </a:buClr>
            </a:pPr>
            <a:endParaRPr lang="en-GB" dirty="0">
              <a:solidFill>
                <a:srgbClr val="264D74"/>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rot="-2460000">
            <a:off x="955322" y="3102392"/>
            <a:ext cx="6350197" cy="144655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s-ES" sz="8800" b="1" spc="3000" dirty="0" smtClean="0">
                <a:ln>
                  <a:noFill/>
                  <a:prstDash val="solid"/>
                </a:ln>
                <a:solidFill>
                  <a:schemeClr val="bg2">
                    <a:lumMod val="40000"/>
                    <a:lumOff val="60000"/>
                  </a:schemeClr>
                </a:solidFill>
                <a:effectLst>
                  <a:outerShdw blurRad="88000" dist="50800" dir="5040000" algn="tl">
                    <a:schemeClr val="accent4">
                      <a:tint val="80000"/>
                      <a:satMod val="250000"/>
                      <a:alpha val="45000"/>
                    </a:schemeClr>
                  </a:outerShdw>
                </a:effectLst>
              </a:rPr>
              <a:t>DRAFT</a:t>
            </a:r>
            <a:endParaRPr lang="es-ES" sz="8800" b="1" spc="3000" dirty="0">
              <a:ln>
                <a:noFill/>
                <a:prstDash val="solid"/>
              </a:ln>
              <a:solidFill>
                <a:schemeClr val="bg2">
                  <a:lumMod val="40000"/>
                  <a:lumOff val="60000"/>
                </a:schemeClr>
              </a:solidFill>
              <a:effectLst>
                <a:outerShdw blurRad="88000" dist="50800" dir="5040000" algn="tl">
                  <a:schemeClr val="accent4">
                    <a:tint val="80000"/>
                    <a:satMod val="250000"/>
                    <a:alpha val="45000"/>
                  </a:schemeClr>
                </a:outerShdw>
              </a:effectLst>
            </a:endParaRPr>
          </a:p>
        </p:txBody>
      </p:sp>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IV.2  </a:t>
            </a:r>
            <a:r>
              <a:rPr lang="es-ES" dirty="0" smtClean="0"/>
              <a:t>CMP </a:t>
            </a:r>
            <a:r>
              <a:rPr lang="es-ES" dirty="0" err="1" smtClean="0"/>
              <a:t>Comitology</a:t>
            </a:r>
            <a:r>
              <a:rPr lang="es-ES" dirty="0" smtClean="0"/>
              <a:t> </a:t>
            </a:r>
            <a:r>
              <a:rPr lang="es-ES" dirty="0" err="1" smtClean="0"/>
              <a:t>Guidelines</a:t>
            </a:r>
            <a:r>
              <a:rPr lang="es-ES" dirty="0" smtClean="0"/>
              <a:t/>
            </a:r>
            <a:br>
              <a:rPr lang="es-ES" dirty="0" smtClean="0"/>
            </a:br>
            <a:r>
              <a:rPr lang="es-ES" b="0" dirty="0" smtClean="0"/>
              <a:t> (</a:t>
            </a:r>
            <a:r>
              <a:rPr lang="es-ES" b="0" dirty="0" err="1" smtClean="0"/>
              <a:t>amending</a:t>
            </a:r>
            <a:r>
              <a:rPr lang="es-ES" b="0" dirty="0" smtClean="0"/>
              <a:t> </a:t>
            </a:r>
            <a:r>
              <a:rPr lang="es-ES" b="0" dirty="0" err="1" smtClean="0"/>
              <a:t>Regulation</a:t>
            </a:r>
            <a:r>
              <a:rPr lang="es-ES" b="0" dirty="0" smtClean="0"/>
              <a:t> 715/2009)</a:t>
            </a:r>
            <a:endParaRPr lang="de-DE" sz="2400" b="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251520" y="1454422"/>
            <a:ext cx="8640960" cy="4854898"/>
          </a:xfrm>
          <a:prstGeom prst="rect">
            <a:avLst/>
          </a:prstGeom>
          <a:noFill/>
          <a:ln w="9525">
            <a:noFill/>
            <a:miter lim="800000"/>
            <a:headEnd/>
            <a:tailEnd/>
          </a:ln>
        </p:spPr>
        <p:txBody>
          <a:bodyPr/>
          <a:lstStyle/>
          <a:p>
            <a:pPr marL="174625" indent="-174625" algn="just" defTabSz="336550" eaLnBrk="0" hangingPunct="0">
              <a:lnSpc>
                <a:spcPct val="120000"/>
              </a:lnSpc>
              <a:spcBef>
                <a:spcPts val="0"/>
              </a:spcBef>
              <a:spcAft>
                <a:spcPts val="300"/>
              </a:spcAft>
              <a:buClr>
                <a:srgbClr val="264D74"/>
              </a:buClr>
              <a:buFont typeface="Arial" pitchFamily="34" charset="0"/>
              <a:buChar char="•"/>
            </a:pPr>
            <a:r>
              <a:rPr lang="en-GB" sz="2000" b="1" dirty="0" smtClean="0">
                <a:solidFill>
                  <a:srgbClr val="264D74"/>
                </a:solidFill>
              </a:rPr>
              <a:t>Other mechanisms:</a:t>
            </a:r>
          </a:p>
          <a:p>
            <a:pPr marL="273050" lvl="1" algn="just" defTabSz="336550" eaLnBrk="0" hangingPunct="0">
              <a:lnSpc>
                <a:spcPct val="120000"/>
              </a:lnSpc>
              <a:spcBef>
                <a:spcPts val="0"/>
              </a:spcBef>
              <a:spcAft>
                <a:spcPts val="300"/>
              </a:spcAft>
              <a:buClr>
                <a:srgbClr val="264D74"/>
              </a:buClr>
            </a:pPr>
            <a:r>
              <a:rPr lang="en-GB" b="1" i="1" dirty="0" smtClean="0">
                <a:solidFill>
                  <a:srgbClr val="0099CC"/>
                </a:solidFill>
              </a:rPr>
              <a:t>Surrender of booked capacity  </a:t>
            </a:r>
            <a:r>
              <a:rPr lang="en-GB" dirty="0" smtClean="0">
                <a:solidFill>
                  <a:srgbClr val="264D74"/>
                </a:solidFill>
              </a:rPr>
              <a:t>mechanism:</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b="1" dirty="0" smtClean="0">
                <a:solidFill>
                  <a:srgbClr val="264D74"/>
                </a:solidFill>
              </a:rPr>
              <a:t>When contractual congestion exists, TSO is obliged to accept surrendered capacity </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TSOs to define conditions for user to surrender totally or partially their booked capacity to TSOs</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NRAs to approve the mechanisms</a:t>
            </a:r>
          </a:p>
          <a:p>
            <a:pPr marL="534988" lvl="1" indent="-261938" algn="just" defTabSz="336550" eaLnBrk="0" hangingPunct="0">
              <a:lnSpc>
                <a:spcPct val="120000"/>
              </a:lnSpc>
              <a:spcBef>
                <a:spcPts val="0"/>
              </a:spcBef>
              <a:spcAft>
                <a:spcPts val="300"/>
              </a:spcAft>
              <a:buClr>
                <a:srgbClr val="264D74"/>
              </a:buClr>
            </a:pPr>
            <a:r>
              <a:rPr lang="en-GB" b="1" i="1" dirty="0">
                <a:solidFill>
                  <a:srgbClr val="0099CC"/>
                </a:solidFill>
              </a:rPr>
              <a:t>Long term UIOLI</a:t>
            </a:r>
            <a:r>
              <a:rPr lang="en-GB" dirty="0" smtClean="0">
                <a:solidFill>
                  <a:srgbClr val="264D74"/>
                </a:solidFill>
              </a:rPr>
              <a: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Capacity holders </a:t>
            </a:r>
            <a:r>
              <a:rPr lang="en-GB" b="1" dirty="0" smtClean="0">
                <a:solidFill>
                  <a:srgbClr val="264D74"/>
                </a:solidFill>
              </a:rPr>
              <a:t>will lose their capacity if</a:t>
            </a:r>
            <a:r>
              <a:rPr lang="en-GB" dirty="0" smtClean="0">
                <a:solidFill>
                  <a:srgbClr val="264D74"/>
                </a:solidFill>
              </a:rPr>
              <a:t>:</a:t>
            </a:r>
          </a:p>
          <a:p>
            <a:pPr marL="985838" lvl="1" indent="-273050" algn="just" defTabSz="336550" eaLnBrk="0" hangingPunct="0">
              <a:lnSpc>
                <a:spcPct val="120000"/>
              </a:lnSpc>
              <a:spcBef>
                <a:spcPts val="0"/>
              </a:spcBef>
              <a:spcAft>
                <a:spcPts val="300"/>
              </a:spcAft>
              <a:buClr>
                <a:srgbClr val="264D74"/>
              </a:buClr>
              <a:buFont typeface="Courier New" pitchFamily="49" charset="0"/>
              <a:buChar char="o"/>
            </a:pPr>
            <a:r>
              <a:rPr lang="en-GB" dirty="0" smtClean="0">
                <a:solidFill>
                  <a:srgbClr val="264D74"/>
                </a:solidFill>
              </a:rPr>
              <a:t>Capacity is requested but it’s not available in the primary market</a:t>
            </a:r>
          </a:p>
          <a:p>
            <a:pPr marL="985838" lvl="1" indent="-273050" algn="just" defTabSz="336550" eaLnBrk="0" hangingPunct="0">
              <a:lnSpc>
                <a:spcPct val="120000"/>
              </a:lnSpc>
              <a:spcBef>
                <a:spcPts val="0"/>
              </a:spcBef>
              <a:spcAft>
                <a:spcPts val="300"/>
              </a:spcAft>
              <a:buClr>
                <a:srgbClr val="264D74"/>
              </a:buClr>
              <a:buFont typeface="Courier New" pitchFamily="49" charset="0"/>
              <a:buChar char="o"/>
            </a:pPr>
            <a:r>
              <a:rPr lang="en-GB" dirty="0" smtClean="0">
                <a:solidFill>
                  <a:srgbClr val="264D74"/>
                </a:solidFill>
              </a:rPr>
              <a:t>Primary holder has not offered unused capacity in the secondary market</a:t>
            </a:r>
          </a:p>
          <a:p>
            <a:pPr marL="985838" lvl="1" indent="-273050" algn="just" defTabSz="336550" eaLnBrk="0" hangingPunct="0">
              <a:lnSpc>
                <a:spcPct val="120000"/>
              </a:lnSpc>
              <a:spcBef>
                <a:spcPts val="0"/>
              </a:spcBef>
              <a:spcAft>
                <a:spcPts val="300"/>
              </a:spcAft>
              <a:buClr>
                <a:srgbClr val="264D74"/>
              </a:buClr>
              <a:buFont typeface="Courier New" pitchFamily="49" charset="0"/>
              <a:buChar char="o"/>
            </a:pPr>
            <a:r>
              <a:rPr lang="en-GB" dirty="0" smtClean="0">
                <a:solidFill>
                  <a:srgbClr val="264D74"/>
                </a:solidFill>
              </a:rPr>
              <a:t>Primary holder uses less than 80% of its contracted capacity for more than 12 consecutive months without justification or during a winter month</a:t>
            </a:r>
          </a:p>
          <a:p>
            <a:pPr marL="985838" lvl="1" indent="-273050" algn="just" defTabSz="336550" eaLnBrk="0" hangingPunct="0">
              <a:lnSpc>
                <a:spcPct val="120000"/>
              </a:lnSpc>
              <a:spcBef>
                <a:spcPts val="0"/>
              </a:spcBef>
              <a:spcAft>
                <a:spcPts val="300"/>
              </a:spcAft>
              <a:buClr>
                <a:srgbClr val="264D74"/>
              </a:buClr>
            </a:pPr>
            <a:endParaRPr lang="en-GB" sz="1700" dirty="0" smtClean="0">
              <a:solidFill>
                <a:srgbClr val="264D74"/>
              </a:solidFill>
            </a:endParaRPr>
          </a:p>
          <a:p>
            <a:pPr marL="174625" indent="-174625" algn="just" defTabSz="336550" eaLnBrk="0" hangingPunct="0">
              <a:lnSpc>
                <a:spcPct val="120000"/>
              </a:lnSpc>
              <a:spcBef>
                <a:spcPts val="0"/>
              </a:spcBef>
              <a:spcAft>
                <a:spcPts val="300"/>
              </a:spcAft>
              <a:buClr>
                <a:srgbClr val="264D74"/>
              </a:buClr>
            </a:pPr>
            <a:endParaRPr lang="en-GB" dirty="0">
              <a:solidFill>
                <a:srgbClr val="264D74"/>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en-US" dirty="0" smtClean="0"/>
              <a:t>IV.2  CMP </a:t>
            </a:r>
            <a:r>
              <a:rPr lang="en-US" dirty="0" err="1" smtClean="0"/>
              <a:t>Comitology</a:t>
            </a:r>
            <a:r>
              <a:rPr lang="en-US" dirty="0" smtClean="0"/>
              <a:t> Guidelines</a:t>
            </a:r>
            <a:br>
              <a:rPr lang="en-US" dirty="0" smtClean="0"/>
            </a:br>
            <a:r>
              <a:rPr lang="en-US" b="0" dirty="0" smtClean="0"/>
              <a:t> (amending Regulation 715/2009)</a:t>
            </a:r>
            <a:endParaRPr lang="en-US" sz="2400" b="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251520" y="1382414"/>
            <a:ext cx="8460432" cy="4494858"/>
          </a:xfrm>
          <a:prstGeom prst="rect">
            <a:avLst/>
          </a:prstGeom>
          <a:noFill/>
          <a:ln w="9525">
            <a:noFill/>
            <a:miter lim="800000"/>
            <a:headEnd/>
            <a:tailEnd/>
          </a:ln>
        </p:spPr>
        <p:txBody>
          <a:bodyPr/>
          <a:lstStyle/>
          <a:p>
            <a:pPr marL="174625" indent="-174625" algn="just" defTabSz="336550" eaLnBrk="0" hangingPunct="0">
              <a:lnSpc>
                <a:spcPct val="150000"/>
              </a:lnSpc>
              <a:spcBef>
                <a:spcPts val="600"/>
              </a:spcBef>
              <a:spcAft>
                <a:spcPts val="600"/>
              </a:spcAft>
              <a:buClr>
                <a:srgbClr val="264D74"/>
              </a:buClr>
            </a:pPr>
            <a:r>
              <a:rPr lang="en-GB" sz="2400" b="1" u="dbl" dirty="0" smtClean="0">
                <a:solidFill>
                  <a:srgbClr val="264D74"/>
                </a:solidFill>
              </a:rPr>
              <a:t>APPROVAL PROCEDURE: UPDATE</a:t>
            </a:r>
          </a:p>
          <a:p>
            <a:pPr marL="174625" indent="-174625" algn="just" defTabSz="336550" eaLnBrk="0" hangingPunct="0">
              <a:lnSpc>
                <a:spcPct val="150000"/>
              </a:lnSpc>
              <a:spcBef>
                <a:spcPts val="600"/>
              </a:spcBef>
              <a:spcAft>
                <a:spcPts val="600"/>
              </a:spcAft>
              <a:buClr>
                <a:srgbClr val="264D74"/>
              </a:buClr>
              <a:buFont typeface="Arial" pitchFamily="34" charset="0"/>
              <a:buChar char="•"/>
            </a:pPr>
            <a:r>
              <a:rPr lang="en-GB" sz="2400" dirty="0" smtClean="0">
                <a:solidFill>
                  <a:srgbClr val="264D74"/>
                </a:solidFill>
              </a:rPr>
              <a:t>Impact assessment and draft document presented in the last  Madrid Forum</a:t>
            </a:r>
          </a:p>
          <a:p>
            <a:pPr marL="174625" indent="-174625" algn="just" defTabSz="336550" eaLnBrk="0" hangingPunct="0">
              <a:lnSpc>
                <a:spcPct val="150000"/>
              </a:lnSpc>
              <a:spcBef>
                <a:spcPts val="600"/>
              </a:spcBef>
              <a:spcAft>
                <a:spcPts val="600"/>
              </a:spcAft>
              <a:buClr>
                <a:srgbClr val="264D74"/>
              </a:buClr>
              <a:buFont typeface="Arial" pitchFamily="34" charset="0"/>
              <a:buChar char="•"/>
            </a:pPr>
            <a:r>
              <a:rPr lang="en-GB" sz="2400" dirty="0" smtClean="0">
                <a:solidFill>
                  <a:srgbClr val="264D74"/>
                </a:solidFill>
              </a:rPr>
              <a:t>The Forum invited EC to start the </a:t>
            </a:r>
            <a:r>
              <a:rPr lang="en-GB" sz="2400" dirty="0" err="1" smtClean="0">
                <a:solidFill>
                  <a:srgbClr val="264D74"/>
                </a:solidFill>
              </a:rPr>
              <a:t>comitology</a:t>
            </a:r>
            <a:r>
              <a:rPr lang="en-GB" sz="2400" dirty="0" smtClean="0">
                <a:solidFill>
                  <a:srgbClr val="264D74"/>
                </a:solidFill>
              </a:rPr>
              <a:t> process</a:t>
            </a:r>
          </a:p>
          <a:p>
            <a:pPr marL="174625" indent="-174625" algn="just" defTabSz="336550" eaLnBrk="0" hangingPunct="0">
              <a:lnSpc>
                <a:spcPct val="150000"/>
              </a:lnSpc>
              <a:spcBef>
                <a:spcPts val="600"/>
              </a:spcBef>
              <a:spcAft>
                <a:spcPts val="600"/>
              </a:spcAft>
              <a:buClr>
                <a:srgbClr val="264D74"/>
              </a:buClr>
              <a:buFont typeface="Arial" pitchFamily="34" charset="0"/>
              <a:buChar char="•"/>
            </a:pPr>
            <a:r>
              <a:rPr lang="en-GB" sz="2400" dirty="0" smtClean="0">
                <a:solidFill>
                  <a:srgbClr val="264D74"/>
                </a:solidFill>
              </a:rPr>
              <a:t>Informal meeting between EC and representatives of the Member States on the 14</a:t>
            </a:r>
            <a:r>
              <a:rPr lang="en-GB" sz="2400" baseline="30000" dirty="0" smtClean="0">
                <a:solidFill>
                  <a:srgbClr val="264D74"/>
                </a:solidFill>
              </a:rPr>
              <a:t>th</a:t>
            </a:r>
            <a:r>
              <a:rPr lang="en-GB" sz="2400" dirty="0" smtClean="0">
                <a:solidFill>
                  <a:srgbClr val="264D74"/>
                </a:solidFill>
              </a:rPr>
              <a:t> October, countries were given 10 days for written comments</a:t>
            </a:r>
            <a:endParaRPr lang="en-GB" sz="2000" b="1" dirty="0" smtClean="0">
              <a:solidFill>
                <a:srgbClr val="264D74"/>
              </a:solidFill>
            </a:endParaRPr>
          </a:p>
          <a:p>
            <a:pPr marL="273050" lvl="1" algn="just" defTabSz="336550" eaLnBrk="0" hangingPunct="0">
              <a:lnSpc>
                <a:spcPct val="150000"/>
              </a:lnSpc>
              <a:spcBef>
                <a:spcPts val="600"/>
              </a:spcBef>
              <a:spcAft>
                <a:spcPts val="600"/>
              </a:spcAft>
              <a:buClr>
                <a:srgbClr val="264D74"/>
              </a:buClr>
            </a:pPr>
            <a:endParaRPr lang="en-GB" dirty="0">
              <a:solidFill>
                <a:srgbClr val="264D74"/>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Rectángulo"/>
          <p:cNvSpPr>
            <a:spLocks noChangeArrowheads="1"/>
          </p:cNvSpPr>
          <p:nvPr/>
        </p:nvSpPr>
        <p:spPr bwMode="auto">
          <a:xfrm>
            <a:off x="428625" y="2636912"/>
            <a:ext cx="8001000" cy="1848711"/>
          </a:xfrm>
          <a:prstGeom prst="rect">
            <a:avLst/>
          </a:prstGeom>
          <a:noFill/>
          <a:ln w="9525">
            <a:noFill/>
            <a:miter lim="800000"/>
            <a:headEnd/>
            <a:tailEnd/>
          </a:ln>
        </p:spPr>
        <p:txBody>
          <a:bodyPr>
            <a:spAutoFit/>
          </a:bodyPr>
          <a:lstStyle/>
          <a:p>
            <a:pPr marL="355600" indent="-263525" algn="ctr">
              <a:lnSpc>
                <a:spcPct val="120000"/>
              </a:lnSpc>
              <a:spcBef>
                <a:spcPts val="600"/>
              </a:spcBef>
              <a:spcAft>
                <a:spcPts val="200"/>
              </a:spcAft>
            </a:pPr>
            <a:r>
              <a:rPr lang="en-US" sz="2800" dirty="0">
                <a:solidFill>
                  <a:srgbClr val="264D74"/>
                </a:solidFill>
              </a:rPr>
              <a:t>V</a:t>
            </a:r>
            <a:r>
              <a:rPr lang="en-US" sz="2800" dirty="0" smtClean="0">
                <a:solidFill>
                  <a:srgbClr val="264D74"/>
                </a:solidFill>
              </a:rPr>
              <a:t>. First draft of the Regional Investment Plan</a:t>
            </a:r>
          </a:p>
          <a:p>
            <a:pPr marL="355600" indent="-263525" algn="ctr">
              <a:lnSpc>
                <a:spcPct val="120000"/>
              </a:lnSpc>
              <a:spcBef>
                <a:spcPts val="600"/>
              </a:spcBef>
              <a:spcAft>
                <a:spcPts val="200"/>
              </a:spcAft>
            </a:pPr>
            <a:r>
              <a:rPr lang="en-US" sz="2800" dirty="0" smtClean="0">
                <a:solidFill>
                  <a:srgbClr val="FF0000"/>
                </a:solidFill>
              </a:rPr>
              <a:t>(Information by TSOs)</a:t>
            </a:r>
          </a:p>
          <a:p>
            <a:pPr marL="355600" indent="-263525" algn="ctr">
              <a:lnSpc>
                <a:spcPct val="120000"/>
              </a:lnSpc>
              <a:spcBef>
                <a:spcPts val="600"/>
              </a:spcBef>
              <a:spcAft>
                <a:spcPts val="200"/>
              </a:spcAft>
            </a:pPr>
            <a:r>
              <a:rPr lang="en-US" sz="2800" dirty="0" smtClean="0">
                <a:solidFill>
                  <a:srgbClr val="264D74"/>
                </a:solidFill>
              </a:rPr>
              <a:t> </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Rectángulo"/>
          <p:cNvSpPr>
            <a:spLocks noChangeArrowheads="1"/>
          </p:cNvSpPr>
          <p:nvPr/>
        </p:nvSpPr>
        <p:spPr bwMode="auto">
          <a:xfrm>
            <a:off x="428625" y="2928938"/>
            <a:ext cx="8001000" cy="609398"/>
          </a:xfrm>
          <a:prstGeom prst="rect">
            <a:avLst/>
          </a:prstGeom>
          <a:noFill/>
          <a:ln w="9525">
            <a:noFill/>
            <a:miter lim="800000"/>
            <a:headEnd/>
            <a:tailEnd/>
          </a:ln>
        </p:spPr>
        <p:txBody>
          <a:bodyPr>
            <a:spAutoFit/>
          </a:bodyPr>
          <a:lstStyle/>
          <a:p>
            <a:pPr marL="355600" indent="-263525" algn="ctr">
              <a:lnSpc>
                <a:spcPct val="120000"/>
              </a:lnSpc>
              <a:spcBef>
                <a:spcPts val="600"/>
              </a:spcBef>
              <a:spcAft>
                <a:spcPts val="200"/>
              </a:spcAft>
            </a:pPr>
            <a:r>
              <a:rPr lang="en-US" sz="2800" dirty="0" smtClean="0">
                <a:solidFill>
                  <a:srgbClr val="264D74"/>
                </a:solidFill>
              </a:rPr>
              <a:t>VI. MIBGAS</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VI.1 Proposal to achieve an integrated market</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107504" y="1268760"/>
            <a:ext cx="8856984" cy="5256584"/>
          </a:xfrm>
          <a:prstGeom prst="rect">
            <a:avLst/>
          </a:prstGeom>
          <a:noFill/>
          <a:ln w="9525">
            <a:noFill/>
            <a:miter lim="800000"/>
            <a:headEnd/>
            <a:tailEnd/>
          </a:ln>
        </p:spPr>
        <p:txBody>
          <a:bodyPr/>
          <a:lstStyle/>
          <a:p>
            <a:pPr marL="174625" indent="-174625" algn="just" defTabSz="336550" eaLnBrk="0" hangingPunct="0">
              <a:lnSpc>
                <a:spcPct val="120000"/>
              </a:lnSpc>
              <a:spcBef>
                <a:spcPts val="0"/>
              </a:spcBef>
              <a:spcAft>
                <a:spcPts val="300"/>
              </a:spcAft>
              <a:buClr>
                <a:srgbClr val="264D74"/>
              </a:buClr>
            </a:pPr>
            <a:r>
              <a:rPr lang="en-GB" sz="1900" b="1" u="sng" dirty="0" smtClean="0">
                <a:solidFill>
                  <a:srgbClr val="264D74"/>
                </a:solidFill>
              </a:rPr>
              <a:t>COMMENTS SENT BY STAKEHOLDERS</a:t>
            </a:r>
          </a:p>
          <a:p>
            <a:pPr marL="174625" indent="-174625" algn="just" defTabSz="336550" eaLnBrk="0" hangingPunct="0">
              <a:lnSpc>
                <a:spcPct val="120000"/>
              </a:lnSpc>
              <a:spcBef>
                <a:spcPts val="0"/>
              </a:spcBef>
              <a:spcAft>
                <a:spcPts val="300"/>
              </a:spcAft>
              <a:buClr>
                <a:srgbClr val="264D74"/>
              </a:buClr>
              <a:buFont typeface="Arial" pitchFamily="34" charset="0"/>
              <a:buChar char="•"/>
            </a:pPr>
            <a:r>
              <a:rPr lang="en-GB" sz="1700" b="1" dirty="0" smtClean="0">
                <a:solidFill>
                  <a:srgbClr val="264D74"/>
                </a:solidFill>
              </a:rPr>
              <a:t>Two stakeholders sent comments proposing a plan to foster MIBGAS</a:t>
            </a:r>
          </a:p>
          <a:p>
            <a:pPr marL="273050" lvl="1" algn="just" defTabSz="336550" eaLnBrk="0" hangingPunct="0">
              <a:lnSpc>
                <a:spcPct val="120000"/>
              </a:lnSpc>
              <a:spcBef>
                <a:spcPts val="0"/>
              </a:spcBef>
              <a:spcAft>
                <a:spcPts val="300"/>
              </a:spcAft>
              <a:buClr>
                <a:srgbClr val="264D74"/>
              </a:buClr>
            </a:pPr>
            <a:r>
              <a:rPr lang="en-GB" sz="1700" b="1" i="1" dirty="0" smtClean="0">
                <a:solidFill>
                  <a:srgbClr val="0099CC"/>
                </a:solidFill>
              </a:rPr>
              <a:t>Agent 1 proposal:</a:t>
            </a:r>
          </a:p>
          <a:p>
            <a:pPr marL="534988" lvl="1" indent="-261938" algn="just" defTabSz="336550" eaLnBrk="0" hangingPunct="0">
              <a:lnSpc>
                <a:spcPct val="120000"/>
              </a:lnSpc>
              <a:spcBef>
                <a:spcPts val="0"/>
              </a:spcBef>
              <a:spcAft>
                <a:spcPts val="300"/>
              </a:spcAft>
              <a:buClr>
                <a:srgbClr val="264D74"/>
              </a:buClr>
            </a:pPr>
            <a:r>
              <a:rPr lang="en-GB" sz="1700" dirty="0" smtClean="0">
                <a:solidFill>
                  <a:srgbClr val="264D74"/>
                </a:solidFill>
              </a:rPr>
              <a:t>The existence of different regulations hampers the functioning of MIBGAS:</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00" b="1" dirty="0" smtClean="0">
                <a:solidFill>
                  <a:srgbClr val="264D74"/>
                </a:solidFill>
              </a:rPr>
              <a:t>In the short term</a:t>
            </a:r>
            <a:r>
              <a:rPr lang="en-GB" sz="1700" dirty="0" smtClean="0">
                <a:solidFill>
                  <a:srgbClr val="264D74"/>
                </a:solidFill>
              </a:rPr>
              <a:t>, the proposal is to analyse measures which foster the access to interconnection capacities and LNG terminals, and to design a common balancing mechanism, integrating historical transit capacities: </a:t>
            </a:r>
          </a:p>
          <a:p>
            <a:pPr marL="808038" lvl="1" indent="-273050" algn="just" defTabSz="336550" eaLnBrk="0" hangingPunct="0">
              <a:lnSpc>
                <a:spcPct val="120000"/>
              </a:lnSpc>
              <a:spcBef>
                <a:spcPts val="0"/>
              </a:spcBef>
              <a:spcAft>
                <a:spcPts val="300"/>
              </a:spcAft>
              <a:buClr>
                <a:srgbClr val="264D74"/>
              </a:buClr>
              <a:buFont typeface="Courier New" pitchFamily="49" charset="0"/>
              <a:buChar char="o"/>
            </a:pPr>
            <a:r>
              <a:rPr lang="en-GB" sz="1700" dirty="0" smtClean="0">
                <a:solidFill>
                  <a:srgbClr val="264D74"/>
                </a:solidFill>
              </a:rPr>
              <a:t>The same CMP for the entire interconnection capacity</a:t>
            </a:r>
          </a:p>
          <a:p>
            <a:pPr marL="808038" lvl="1" indent="-273050" algn="just" defTabSz="336550" eaLnBrk="0" hangingPunct="0">
              <a:lnSpc>
                <a:spcPct val="120000"/>
              </a:lnSpc>
              <a:spcBef>
                <a:spcPts val="0"/>
              </a:spcBef>
              <a:spcAft>
                <a:spcPts val="300"/>
              </a:spcAft>
              <a:buClr>
                <a:srgbClr val="264D74"/>
              </a:buClr>
              <a:buFont typeface="Courier New" pitchFamily="49" charset="0"/>
              <a:buChar char="o"/>
            </a:pPr>
            <a:r>
              <a:rPr lang="en-GB" sz="1700" dirty="0" smtClean="0">
                <a:solidFill>
                  <a:srgbClr val="264D74"/>
                </a:solidFill>
              </a:rPr>
              <a:t>To carry out the CAM pilot project</a:t>
            </a:r>
          </a:p>
          <a:p>
            <a:pPr marL="808038" lvl="1" indent="-273050" algn="just" defTabSz="336550" eaLnBrk="0" hangingPunct="0">
              <a:lnSpc>
                <a:spcPct val="120000"/>
              </a:lnSpc>
              <a:spcBef>
                <a:spcPts val="0"/>
              </a:spcBef>
              <a:spcAft>
                <a:spcPts val="300"/>
              </a:spcAft>
              <a:buClr>
                <a:srgbClr val="264D74"/>
              </a:buClr>
              <a:buFont typeface="Courier New" pitchFamily="49" charset="0"/>
              <a:buChar char="o"/>
            </a:pPr>
            <a:r>
              <a:rPr lang="en-GB" sz="1700" dirty="0" smtClean="0">
                <a:solidFill>
                  <a:srgbClr val="264D74"/>
                </a:solidFill>
              </a:rPr>
              <a:t>To revise the tariff methodology in Spain</a:t>
            </a:r>
          </a:p>
          <a:p>
            <a:pPr marL="808038" lvl="1" indent="-273050" algn="just" defTabSz="336550" eaLnBrk="0" hangingPunct="0">
              <a:lnSpc>
                <a:spcPct val="120000"/>
              </a:lnSpc>
              <a:spcBef>
                <a:spcPts val="0"/>
              </a:spcBef>
              <a:spcAft>
                <a:spcPts val="300"/>
              </a:spcAft>
              <a:buClr>
                <a:srgbClr val="264D74"/>
              </a:buClr>
              <a:buFont typeface="Courier New" pitchFamily="49" charset="0"/>
              <a:buChar char="o"/>
            </a:pPr>
            <a:r>
              <a:rPr lang="en-GB" sz="1700" dirty="0" smtClean="0">
                <a:solidFill>
                  <a:srgbClr val="264D74"/>
                </a:solidFill>
              </a:rPr>
              <a:t>To compare Spanish regulated tariff and historical transit costs</a:t>
            </a:r>
          </a:p>
          <a:p>
            <a:pPr marL="808038" lvl="1" indent="-273050" algn="just" defTabSz="336550" eaLnBrk="0" hangingPunct="0">
              <a:lnSpc>
                <a:spcPct val="120000"/>
              </a:lnSpc>
              <a:spcBef>
                <a:spcPts val="0"/>
              </a:spcBef>
              <a:spcAft>
                <a:spcPts val="300"/>
              </a:spcAft>
              <a:buClr>
                <a:srgbClr val="264D74"/>
              </a:buClr>
              <a:buFont typeface="Courier New" pitchFamily="49" charset="0"/>
              <a:buChar char="o"/>
            </a:pPr>
            <a:r>
              <a:rPr lang="en-GB" sz="1700" dirty="0" smtClean="0">
                <a:solidFill>
                  <a:srgbClr val="264D74"/>
                </a:solidFill>
              </a:rPr>
              <a:t>To align balancing flexibility and imbalances charges </a:t>
            </a:r>
          </a:p>
          <a:p>
            <a:pPr marL="808038" lvl="1" indent="-273050" algn="just" defTabSz="336550" eaLnBrk="0" hangingPunct="0">
              <a:lnSpc>
                <a:spcPct val="120000"/>
              </a:lnSpc>
              <a:spcBef>
                <a:spcPts val="0"/>
              </a:spcBef>
              <a:spcAft>
                <a:spcPts val="300"/>
              </a:spcAft>
              <a:buClr>
                <a:srgbClr val="264D74"/>
              </a:buClr>
              <a:buFont typeface="Courier New" pitchFamily="49" charset="0"/>
              <a:buChar char="o"/>
            </a:pPr>
            <a:r>
              <a:rPr lang="en-GB" sz="1700" dirty="0" smtClean="0">
                <a:solidFill>
                  <a:srgbClr val="264D74"/>
                </a:solidFill>
              </a:rPr>
              <a:t>To remove the minimum volume requirement to access the regulated exchanges mechanism in the Portuguese LNG terminal</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00" b="1" dirty="0" smtClean="0">
                <a:solidFill>
                  <a:srgbClr val="264D74"/>
                </a:solidFill>
              </a:rPr>
              <a:t>In the mid term</a:t>
            </a:r>
            <a:r>
              <a:rPr lang="en-GB" sz="1700" dirty="0" smtClean="0">
                <a:solidFill>
                  <a:srgbClr val="264D74"/>
                </a:solidFill>
              </a:rPr>
              <a:t> it would be necessary to analyze the integration model </a:t>
            </a:r>
          </a:p>
          <a:p>
            <a:pPr marL="985838" lvl="1" indent="-273050" algn="just" defTabSz="336550" eaLnBrk="0" hangingPunct="0">
              <a:lnSpc>
                <a:spcPct val="120000"/>
              </a:lnSpc>
              <a:spcBef>
                <a:spcPts val="0"/>
              </a:spcBef>
              <a:spcAft>
                <a:spcPts val="300"/>
              </a:spcAft>
              <a:buClr>
                <a:srgbClr val="264D74"/>
              </a:buClr>
            </a:pPr>
            <a:endParaRPr lang="en-GB" sz="1700" dirty="0" smtClean="0">
              <a:solidFill>
                <a:srgbClr val="264D74"/>
              </a:solidFill>
            </a:endParaRPr>
          </a:p>
          <a:p>
            <a:pPr marL="174625" indent="-174625" algn="just" defTabSz="336550" eaLnBrk="0" hangingPunct="0">
              <a:lnSpc>
                <a:spcPct val="120000"/>
              </a:lnSpc>
              <a:spcBef>
                <a:spcPts val="0"/>
              </a:spcBef>
              <a:spcAft>
                <a:spcPts val="300"/>
              </a:spcAft>
              <a:buClr>
                <a:srgbClr val="264D74"/>
              </a:buClr>
            </a:pPr>
            <a:endParaRPr lang="en-GB" dirty="0">
              <a:solidFill>
                <a:srgbClr val="264D74"/>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VI.1 Proposal to achieve an integrated market</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71438" y="1214422"/>
            <a:ext cx="9286908" cy="5256584"/>
          </a:xfrm>
          <a:prstGeom prst="rect">
            <a:avLst/>
          </a:prstGeom>
          <a:noFill/>
          <a:ln w="9525">
            <a:noFill/>
            <a:miter lim="800000"/>
            <a:headEnd/>
            <a:tailEnd/>
          </a:ln>
        </p:spPr>
        <p:txBody>
          <a:bodyPr/>
          <a:lstStyle/>
          <a:p>
            <a:pPr marL="174625" indent="-174625" algn="just" defTabSz="336550" eaLnBrk="0" hangingPunct="0">
              <a:lnSpc>
                <a:spcPct val="120000"/>
              </a:lnSpc>
              <a:spcBef>
                <a:spcPts val="0"/>
              </a:spcBef>
              <a:spcAft>
                <a:spcPts val="300"/>
              </a:spcAft>
              <a:buClr>
                <a:srgbClr val="264D74"/>
              </a:buClr>
            </a:pPr>
            <a:r>
              <a:rPr lang="en-GB" sz="1700" b="1" u="sng" dirty="0" smtClean="0">
                <a:solidFill>
                  <a:srgbClr val="264D74"/>
                </a:solidFill>
              </a:rPr>
              <a:t>COMMENTS SENT BY STAKEHOLDERS</a:t>
            </a:r>
          </a:p>
          <a:p>
            <a:pPr marL="273050" lvl="1" algn="just" defTabSz="336550" eaLnBrk="0" hangingPunct="0">
              <a:lnSpc>
                <a:spcPct val="120000"/>
              </a:lnSpc>
              <a:spcBef>
                <a:spcPts val="0"/>
              </a:spcBef>
              <a:spcAft>
                <a:spcPts val="300"/>
              </a:spcAft>
              <a:buClr>
                <a:srgbClr val="264D74"/>
              </a:buClr>
            </a:pPr>
            <a:r>
              <a:rPr lang="en-GB" sz="1700" b="1" i="1" dirty="0" smtClean="0">
                <a:solidFill>
                  <a:srgbClr val="0099CC"/>
                </a:solidFill>
              </a:rPr>
              <a:t>Agent 2 proposal:</a:t>
            </a:r>
          </a:p>
          <a:p>
            <a:pPr marL="534988" lvl="1" indent="-261938" algn="just" defTabSz="336550" eaLnBrk="0" hangingPunct="0">
              <a:lnSpc>
                <a:spcPct val="120000"/>
              </a:lnSpc>
              <a:spcBef>
                <a:spcPts val="0"/>
              </a:spcBef>
              <a:spcAft>
                <a:spcPts val="300"/>
              </a:spcAft>
              <a:buClr>
                <a:srgbClr val="264D74"/>
              </a:buClr>
            </a:pPr>
            <a:r>
              <a:rPr lang="en-GB" sz="1500" b="1" dirty="0" smtClean="0">
                <a:solidFill>
                  <a:srgbClr val="264D74"/>
                </a:solidFill>
              </a:rPr>
              <a:t>SHORT TERM</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500" dirty="0" smtClean="0">
                <a:solidFill>
                  <a:srgbClr val="264D74"/>
                </a:solidFill>
              </a:rPr>
              <a:t>With regard to </a:t>
            </a:r>
            <a:r>
              <a:rPr lang="en-GB" sz="1500" b="1" dirty="0" smtClean="0">
                <a:solidFill>
                  <a:srgbClr val="264D74"/>
                </a:solidFill>
              </a:rPr>
              <a:t>pancaking</a:t>
            </a:r>
            <a:r>
              <a:rPr lang="en-GB" sz="1500" dirty="0" smtClean="0">
                <a:solidFill>
                  <a:srgbClr val="264D74"/>
                </a:solidFill>
              </a:rPr>
              <a:t>:</a:t>
            </a:r>
          </a:p>
          <a:p>
            <a:pPr marL="712788" lvl="1" indent="-177800" algn="just" defTabSz="336550" eaLnBrk="0" hangingPunct="0">
              <a:lnSpc>
                <a:spcPct val="120000"/>
              </a:lnSpc>
              <a:spcBef>
                <a:spcPts val="0"/>
              </a:spcBef>
              <a:spcAft>
                <a:spcPts val="300"/>
              </a:spcAft>
              <a:buClr>
                <a:srgbClr val="264D74"/>
              </a:buClr>
              <a:buFont typeface="Courier New" pitchFamily="49" charset="0"/>
              <a:buChar char="o"/>
            </a:pPr>
            <a:r>
              <a:rPr lang="en-GB" sz="1500" dirty="0" smtClean="0">
                <a:solidFill>
                  <a:srgbClr val="264D74"/>
                </a:solidFill>
              </a:rPr>
              <a:t>To finalize NRAs’ study on cross border tariffs; afterwards NRAs to propose harmonized tariff</a:t>
            </a:r>
          </a:p>
          <a:p>
            <a:pPr marL="712788" lvl="1" indent="-177800" algn="just" defTabSz="336550" eaLnBrk="0" hangingPunct="0">
              <a:lnSpc>
                <a:spcPct val="120000"/>
              </a:lnSpc>
              <a:spcBef>
                <a:spcPts val="0"/>
              </a:spcBef>
              <a:spcAft>
                <a:spcPts val="300"/>
              </a:spcAft>
              <a:buClr>
                <a:srgbClr val="264D74"/>
              </a:buClr>
              <a:buFont typeface="Courier New" pitchFamily="49" charset="0"/>
              <a:buChar char="o"/>
            </a:pPr>
            <a:r>
              <a:rPr lang="en-GB" sz="1500" dirty="0" smtClean="0">
                <a:solidFill>
                  <a:srgbClr val="264D74"/>
                </a:solidFill>
              </a:rPr>
              <a:t>TSOs to analyze administrative pancaking and to simplify the access to interconnection infrastructures</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500" b="1" dirty="0" smtClean="0">
                <a:solidFill>
                  <a:srgbClr val="264D74"/>
                </a:solidFill>
              </a:rPr>
              <a:t>CMP and CAM </a:t>
            </a:r>
            <a:r>
              <a:rPr lang="en-GB" sz="1500" dirty="0" smtClean="0">
                <a:solidFill>
                  <a:srgbClr val="264D74"/>
                </a:solidFill>
              </a:rPr>
              <a:t>to be developed at the same time, since CAM’s effectiveness is limited by contractual congestion</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500" dirty="0" smtClean="0">
                <a:solidFill>
                  <a:srgbClr val="264D74"/>
                </a:solidFill>
              </a:rPr>
              <a:t>With regard to </a:t>
            </a:r>
            <a:r>
              <a:rPr lang="en-GB" sz="1500" b="1" dirty="0" smtClean="0">
                <a:solidFill>
                  <a:srgbClr val="264D74"/>
                </a:solidFill>
              </a:rPr>
              <a:t>interconnection capacity </a:t>
            </a:r>
            <a:r>
              <a:rPr lang="en-GB" sz="1500" dirty="0" smtClean="0">
                <a:solidFill>
                  <a:srgbClr val="264D74"/>
                </a:solidFill>
              </a:rPr>
              <a:t>between Spain and Portugal, the agent proposes:</a:t>
            </a:r>
          </a:p>
          <a:p>
            <a:pPr marL="712788" lvl="1" indent="-177800" algn="just" defTabSz="336550" eaLnBrk="0" hangingPunct="0">
              <a:lnSpc>
                <a:spcPct val="120000"/>
              </a:lnSpc>
              <a:spcBef>
                <a:spcPts val="0"/>
              </a:spcBef>
              <a:spcAft>
                <a:spcPts val="300"/>
              </a:spcAft>
              <a:buClr>
                <a:srgbClr val="264D74"/>
              </a:buClr>
              <a:buFont typeface="Courier New" pitchFamily="49" charset="0"/>
              <a:buChar char="o"/>
            </a:pPr>
            <a:r>
              <a:rPr lang="en-GB" sz="1500" dirty="0" smtClean="0">
                <a:solidFill>
                  <a:srgbClr val="264D74"/>
                </a:solidFill>
              </a:rPr>
              <a:t>To establish a coordinated and transparent capacity calculation methodology </a:t>
            </a:r>
          </a:p>
          <a:p>
            <a:pPr marL="712788" lvl="1" indent="-177800" algn="just" defTabSz="336550" eaLnBrk="0" hangingPunct="0">
              <a:lnSpc>
                <a:spcPct val="120000"/>
              </a:lnSpc>
              <a:spcBef>
                <a:spcPts val="0"/>
              </a:spcBef>
              <a:spcAft>
                <a:spcPts val="300"/>
              </a:spcAft>
              <a:buClr>
                <a:srgbClr val="264D74"/>
              </a:buClr>
              <a:buFont typeface="Courier New" pitchFamily="49" charset="0"/>
              <a:buChar char="o"/>
            </a:pPr>
            <a:r>
              <a:rPr lang="en-GB" sz="1500" dirty="0" smtClean="0">
                <a:solidFill>
                  <a:srgbClr val="264D74"/>
                </a:solidFill>
              </a:rPr>
              <a:t>TSOs to improve coordination in order to increase the capacity and its utilization: single communication point and process, single nomination, single data format and standard procedures to sort out operational constrains</a:t>
            </a:r>
          </a:p>
          <a:p>
            <a:pPr marL="712788" lvl="1" indent="-177800" algn="just" defTabSz="336550" eaLnBrk="0" hangingPunct="0">
              <a:lnSpc>
                <a:spcPct val="120000"/>
              </a:lnSpc>
              <a:spcBef>
                <a:spcPts val="0"/>
              </a:spcBef>
              <a:spcAft>
                <a:spcPts val="300"/>
              </a:spcAft>
              <a:buClr>
                <a:srgbClr val="264D74"/>
              </a:buClr>
              <a:buFont typeface="Courier New" pitchFamily="49" charset="0"/>
              <a:buChar char="o"/>
            </a:pPr>
            <a:r>
              <a:rPr lang="en-GB" sz="1500" dirty="0" smtClean="0">
                <a:solidFill>
                  <a:srgbClr val="264D74"/>
                </a:solidFill>
              </a:rPr>
              <a:t>To consider one single virtual point (</a:t>
            </a:r>
            <a:r>
              <a:rPr lang="en-GB" sz="1500" dirty="0" err="1" smtClean="0">
                <a:solidFill>
                  <a:srgbClr val="264D74"/>
                </a:solidFill>
              </a:rPr>
              <a:t>Tuy</a:t>
            </a:r>
            <a:r>
              <a:rPr lang="en-GB" sz="1500" dirty="0" smtClean="0">
                <a:solidFill>
                  <a:srgbClr val="264D74"/>
                </a:solidFill>
              </a:rPr>
              <a:t> + Badajoz) in capacity allocation processes </a:t>
            </a:r>
          </a:p>
          <a:p>
            <a:pPr marL="712788" lvl="1" indent="-177800" algn="just" defTabSz="336550" eaLnBrk="0" hangingPunct="0">
              <a:lnSpc>
                <a:spcPct val="120000"/>
              </a:lnSpc>
              <a:spcBef>
                <a:spcPts val="0"/>
              </a:spcBef>
              <a:spcAft>
                <a:spcPts val="300"/>
              </a:spcAft>
              <a:buClr>
                <a:srgbClr val="264D74"/>
              </a:buClr>
              <a:buFont typeface="Courier New" pitchFamily="49" charset="0"/>
              <a:buChar char="o"/>
            </a:pPr>
            <a:r>
              <a:rPr lang="en-GB" sz="1500" dirty="0" smtClean="0">
                <a:solidFill>
                  <a:srgbClr val="264D74"/>
                </a:solidFill>
              </a:rPr>
              <a:t> TSOs to define and develop the following mechanisms: Overselling and buy back, interruptible capacity, backhaul capacity and secondary market</a:t>
            </a:r>
            <a:endParaRPr lang="en-GB" sz="1500" dirty="0">
              <a:solidFill>
                <a:srgbClr val="264D74"/>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143125" y="214313"/>
            <a:ext cx="6264275" cy="576262"/>
          </a:xfrm>
        </p:spPr>
        <p:txBody>
          <a:bodyPr lIns="0" tIns="0" rIns="0" bIns="0" anchor="b" anchorCtr="0"/>
          <a:lstStyle/>
          <a:p>
            <a:r>
              <a:rPr lang="de-DE" sz="2400" dirty="0" smtClean="0"/>
              <a:t>17th IG meeting SGRI- Agenda</a:t>
            </a:r>
          </a:p>
        </p:txBody>
      </p:sp>
      <p:sp>
        <p:nvSpPr>
          <p:cNvPr id="11267" name="Text Box 3"/>
          <p:cNvSpPr txBox="1">
            <a:spLocks noChangeArrowheads="1"/>
          </p:cNvSpPr>
          <p:nvPr/>
        </p:nvSpPr>
        <p:spPr bwMode="auto">
          <a:xfrm>
            <a:off x="2268538" y="6308725"/>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pic>
        <p:nvPicPr>
          <p:cNvPr id="11270" name="Picture 6"/>
          <p:cNvPicPr>
            <a:picLocks noChangeAspect="1" noChangeArrowheads="1"/>
          </p:cNvPicPr>
          <p:nvPr/>
        </p:nvPicPr>
        <p:blipFill>
          <a:blip r:embed="rId2" cstate="print"/>
          <a:srcRect/>
          <a:stretch>
            <a:fillRect/>
          </a:stretch>
        </p:blipFill>
        <p:spPr bwMode="auto">
          <a:xfrm>
            <a:off x="827584" y="1268760"/>
            <a:ext cx="6467272" cy="519499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VI.1 Proposal to achieve an integrated market</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107504" y="1700808"/>
            <a:ext cx="8856984" cy="5256584"/>
          </a:xfrm>
          <a:prstGeom prst="rect">
            <a:avLst/>
          </a:prstGeom>
          <a:noFill/>
          <a:ln w="9525">
            <a:noFill/>
            <a:miter lim="800000"/>
            <a:headEnd/>
            <a:tailEnd/>
          </a:ln>
        </p:spPr>
        <p:txBody>
          <a:bodyPr/>
          <a:lstStyle/>
          <a:p>
            <a:pPr marL="273050" lvl="1" algn="just" defTabSz="336550" eaLnBrk="0" hangingPunct="0">
              <a:lnSpc>
                <a:spcPct val="120000"/>
              </a:lnSpc>
              <a:spcBef>
                <a:spcPts val="0"/>
              </a:spcBef>
              <a:spcAft>
                <a:spcPts val="300"/>
              </a:spcAft>
              <a:buClr>
                <a:srgbClr val="264D74"/>
              </a:buClr>
            </a:pPr>
            <a:r>
              <a:rPr lang="en-GB" b="1" i="1" dirty="0" smtClean="0">
                <a:solidFill>
                  <a:srgbClr val="0099CC"/>
                </a:solidFill>
              </a:rPr>
              <a:t>Agent 2 proposal (cont.):</a:t>
            </a:r>
          </a:p>
          <a:p>
            <a:pPr marL="273050" lvl="1" algn="just" defTabSz="336550" eaLnBrk="0" hangingPunct="0">
              <a:lnSpc>
                <a:spcPct val="120000"/>
              </a:lnSpc>
              <a:spcBef>
                <a:spcPts val="0"/>
              </a:spcBef>
              <a:spcAft>
                <a:spcPts val="300"/>
              </a:spcAft>
              <a:buClr>
                <a:srgbClr val="264D74"/>
              </a:buClr>
            </a:pPr>
            <a:r>
              <a:rPr lang="en-GB" b="1" dirty="0" smtClean="0">
                <a:solidFill>
                  <a:srgbClr val="264D74"/>
                </a:solidFill>
              </a:rPr>
              <a:t>SHORT TERM</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NRAs, with Stakeholders’ cooperation, to identify </a:t>
            </a:r>
            <a:r>
              <a:rPr lang="en-GB" i="1" dirty="0" err="1" smtClean="0">
                <a:solidFill>
                  <a:srgbClr val="264D74"/>
                </a:solidFill>
              </a:rPr>
              <a:t>asap</a:t>
            </a:r>
            <a:r>
              <a:rPr lang="en-GB" dirty="0" smtClean="0">
                <a:solidFill>
                  <a:srgbClr val="264D74"/>
                </a:solidFill>
              </a:rPr>
              <a:t> in which cases to create national wholesale market areas is possible, and to define where more than one Member State are required when achieving a well functioning wholesale market</a:t>
            </a:r>
          </a:p>
          <a:p>
            <a:pPr marL="534988" lvl="1" indent="-261938" algn="just" defTabSz="336550" eaLnBrk="0" hangingPunct="0">
              <a:lnSpc>
                <a:spcPct val="120000"/>
              </a:lnSpc>
              <a:spcBef>
                <a:spcPts val="0"/>
              </a:spcBef>
              <a:spcAft>
                <a:spcPts val="300"/>
              </a:spcAft>
              <a:buClr>
                <a:srgbClr val="264D74"/>
              </a:buClr>
            </a:pPr>
            <a:endParaRPr lang="en-GB" dirty="0" smtClean="0">
              <a:solidFill>
                <a:srgbClr val="264D74"/>
              </a:solidFill>
            </a:endParaRPr>
          </a:p>
          <a:p>
            <a:pPr marL="273050" lvl="1" algn="just" defTabSz="336550" eaLnBrk="0" hangingPunct="0">
              <a:lnSpc>
                <a:spcPct val="120000"/>
              </a:lnSpc>
              <a:spcBef>
                <a:spcPts val="0"/>
              </a:spcBef>
              <a:spcAft>
                <a:spcPts val="300"/>
              </a:spcAft>
              <a:buClr>
                <a:srgbClr val="264D74"/>
              </a:buClr>
            </a:pPr>
            <a:r>
              <a:rPr lang="en-GB" b="1" dirty="0" smtClean="0">
                <a:solidFill>
                  <a:srgbClr val="264D74"/>
                </a:solidFill>
              </a:rPr>
              <a:t>MID TERM</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Definition of common balancing rules  and penalizations</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Development of a coordinated, cost reflective and transparent access tariffs for all infrastructures</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endParaRPr lang="en-GB" dirty="0" smtClean="0">
              <a:solidFill>
                <a:srgbClr val="264D74"/>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VI.2 Update of ERSE-CNE study on cross border tariffs between Portugal and Spain</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3 Rectángulo"/>
          <p:cNvSpPr>
            <a:spLocks noChangeArrowheads="1"/>
          </p:cNvSpPr>
          <p:nvPr/>
        </p:nvSpPr>
        <p:spPr bwMode="auto">
          <a:xfrm>
            <a:off x="357188" y="2714625"/>
            <a:ext cx="8001000" cy="609398"/>
          </a:xfrm>
          <a:prstGeom prst="rect">
            <a:avLst/>
          </a:prstGeom>
          <a:noFill/>
          <a:ln w="9525">
            <a:noFill/>
            <a:miter lim="800000"/>
            <a:headEnd/>
            <a:tailEnd/>
          </a:ln>
        </p:spPr>
        <p:txBody>
          <a:bodyPr>
            <a:spAutoFit/>
          </a:bodyPr>
          <a:lstStyle/>
          <a:p>
            <a:pPr marL="355600" indent="-263525" algn="ctr">
              <a:lnSpc>
                <a:spcPct val="120000"/>
              </a:lnSpc>
              <a:spcBef>
                <a:spcPts val="600"/>
              </a:spcBef>
              <a:spcAft>
                <a:spcPts val="200"/>
              </a:spcAft>
            </a:pPr>
            <a:r>
              <a:rPr lang="en-US" sz="2800" dirty="0" smtClean="0">
                <a:solidFill>
                  <a:srgbClr val="264D74"/>
                </a:solidFill>
              </a:rPr>
              <a:t>VII. </a:t>
            </a:r>
            <a:r>
              <a:rPr lang="en-US" sz="2800" dirty="0">
                <a:solidFill>
                  <a:srgbClr val="264D74"/>
                </a:solidFill>
              </a:rPr>
              <a:t>AOB and next meetings</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1071563" y="214313"/>
            <a:ext cx="7750175" cy="571500"/>
          </a:xfrm>
        </p:spPr>
        <p:txBody>
          <a:bodyPr lIns="0" tIns="0" rIns="0" bIns="0" anchor="b" anchorCtr="0"/>
          <a:lstStyle/>
          <a:p>
            <a:r>
              <a:rPr lang="de-DE" dirty="0" smtClean="0"/>
              <a:t>VII. </a:t>
            </a:r>
            <a:r>
              <a:rPr lang="en-US" dirty="0" smtClean="0"/>
              <a:t>AOB and next business</a:t>
            </a:r>
            <a:endParaRPr lang="de-DE" sz="2400" dirty="0" smtClean="0"/>
          </a:p>
        </p:txBody>
      </p:sp>
      <p:sp>
        <p:nvSpPr>
          <p:cNvPr id="6349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3 Rectángulo"/>
          <p:cNvSpPr>
            <a:spLocks noChangeArrowheads="1"/>
          </p:cNvSpPr>
          <p:nvPr/>
        </p:nvSpPr>
        <p:spPr bwMode="auto">
          <a:xfrm>
            <a:off x="142844" y="1428736"/>
            <a:ext cx="9001155" cy="3514808"/>
          </a:xfrm>
          <a:prstGeom prst="rect">
            <a:avLst/>
          </a:prstGeom>
          <a:noFill/>
          <a:ln w="9525">
            <a:noFill/>
            <a:miter lim="800000"/>
            <a:headEnd/>
            <a:tailEnd/>
          </a:ln>
        </p:spPr>
        <p:txBody>
          <a:bodyPr wrap="square">
            <a:spAutoFit/>
          </a:bodyPr>
          <a:lstStyle/>
          <a:p>
            <a:pPr marL="355600" indent="-263525">
              <a:lnSpc>
                <a:spcPct val="120000"/>
              </a:lnSpc>
              <a:spcBef>
                <a:spcPts val="600"/>
              </a:spcBef>
              <a:spcAft>
                <a:spcPts val="200"/>
              </a:spcAft>
              <a:buFont typeface="Wingdings" pitchFamily="2" charset="2"/>
              <a:buChar char="§"/>
            </a:pPr>
            <a:r>
              <a:rPr lang="en-US" sz="2400" dirty="0" smtClean="0">
                <a:solidFill>
                  <a:srgbClr val="264D74"/>
                </a:solidFill>
              </a:rPr>
              <a:t>AOB: </a:t>
            </a:r>
          </a:p>
          <a:p>
            <a:pPr marL="355600" indent="-263525">
              <a:lnSpc>
                <a:spcPct val="120000"/>
              </a:lnSpc>
              <a:spcBef>
                <a:spcPts val="600"/>
              </a:spcBef>
              <a:spcAft>
                <a:spcPts val="200"/>
              </a:spcAft>
              <a:buFont typeface="Arial" pitchFamily="34" charset="0"/>
              <a:buChar char="•"/>
            </a:pPr>
            <a:r>
              <a:rPr lang="en-US" sz="2000" dirty="0" smtClean="0">
                <a:solidFill>
                  <a:srgbClr val="264D74"/>
                </a:solidFill>
              </a:rPr>
              <a:t>Spanish hub operator (presentation by </a:t>
            </a:r>
            <a:r>
              <a:rPr lang="en-US" sz="2000" dirty="0" err="1" smtClean="0">
                <a:solidFill>
                  <a:srgbClr val="264D74"/>
                </a:solidFill>
              </a:rPr>
              <a:t>Enagas</a:t>
            </a:r>
            <a:r>
              <a:rPr lang="en-US" sz="2000" dirty="0" smtClean="0">
                <a:solidFill>
                  <a:srgbClr val="264D74"/>
                </a:solidFill>
              </a:rPr>
              <a:t>)</a:t>
            </a:r>
          </a:p>
          <a:p>
            <a:pPr marL="355600" indent="-263525">
              <a:lnSpc>
                <a:spcPct val="120000"/>
              </a:lnSpc>
              <a:spcBef>
                <a:spcPts val="600"/>
              </a:spcBef>
              <a:spcAft>
                <a:spcPts val="200"/>
              </a:spcAft>
              <a:buFont typeface="Arial" pitchFamily="34" charset="0"/>
              <a:buChar char="•"/>
            </a:pPr>
            <a:r>
              <a:rPr lang="en-US" sz="2000" dirty="0" smtClean="0">
                <a:solidFill>
                  <a:srgbClr val="264D74"/>
                </a:solidFill>
              </a:rPr>
              <a:t>Transparency compliance ( follow North Region plan)</a:t>
            </a:r>
          </a:p>
          <a:p>
            <a:pPr marL="355600" indent="-263525">
              <a:lnSpc>
                <a:spcPct val="120000"/>
              </a:lnSpc>
              <a:spcBef>
                <a:spcPts val="600"/>
              </a:spcBef>
              <a:spcAft>
                <a:spcPts val="200"/>
              </a:spcAft>
              <a:buFont typeface="Arial" pitchFamily="34" charset="0"/>
              <a:buChar char="•"/>
            </a:pPr>
            <a:endParaRPr lang="en-US" sz="2400" dirty="0" smtClean="0">
              <a:solidFill>
                <a:srgbClr val="264D74"/>
              </a:solidFill>
            </a:endParaRPr>
          </a:p>
          <a:p>
            <a:pPr marL="355600" indent="-263525">
              <a:lnSpc>
                <a:spcPct val="120000"/>
              </a:lnSpc>
              <a:spcBef>
                <a:spcPts val="600"/>
              </a:spcBef>
              <a:spcAft>
                <a:spcPts val="200"/>
              </a:spcAft>
              <a:buFont typeface="Wingdings" pitchFamily="2" charset="2"/>
              <a:buChar char="§"/>
            </a:pPr>
            <a:r>
              <a:rPr lang="en-US" sz="2400" dirty="0" smtClean="0">
                <a:solidFill>
                  <a:srgbClr val="264D74"/>
                </a:solidFill>
              </a:rPr>
              <a:t>Next meetings:</a:t>
            </a:r>
          </a:p>
          <a:p>
            <a:pPr marL="355600" indent="-263525">
              <a:lnSpc>
                <a:spcPct val="120000"/>
              </a:lnSpc>
              <a:spcBef>
                <a:spcPts val="600"/>
              </a:spcBef>
              <a:spcAft>
                <a:spcPts val="200"/>
              </a:spcAft>
              <a:buFont typeface="Arial" pitchFamily="34" charset="0"/>
              <a:buChar char="•"/>
            </a:pPr>
            <a:r>
              <a:rPr lang="en-US" sz="2000" dirty="0" smtClean="0">
                <a:solidFill>
                  <a:srgbClr val="264D74"/>
                </a:solidFill>
              </a:rPr>
              <a:t>ACER asking for a six month agenda</a:t>
            </a:r>
          </a:p>
          <a:p>
            <a:pPr marL="355600" indent="-263525">
              <a:lnSpc>
                <a:spcPct val="120000"/>
              </a:lnSpc>
              <a:spcBef>
                <a:spcPts val="600"/>
              </a:spcBef>
              <a:spcAft>
                <a:spcPts val="200"/>
              </a:spcAft>
              <a:buFont typeface="Arial" pitchFamily="34" charset="0"/>
              <a:buChar char="•"/>
            </a:pPr>
            <a:r>
              <a:rPr lang="en-US" sz="2000" dirty="0" smtClean="0">
                <a:solidFill>
                  <a:srgbClr val="264D74"/>
                </a:solidFill>
              </a:rPr>
              <a:t>Next SG meeting with Ministries, ACER and EC representatives</a:t>
            </a:r>
            <a:endParaRPr lang="en-US" sz="2000" dirty="0">
              <a:solidFill>
                <a:srgbClr val="FF0000"/>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3 Rectángulo"/>
          <p:cNvSpPr>
            <a:spLocks noChangeArrowheads="1"/>
          </p:cNvSpPr>
          <p:nvPr/>
        </p:nvSpPr>
        <p:spPr bwMode="auto">
          <a:xfrm>
            <a:off x="0" y="1268760"/>
            <a:ext cx="9144000" cy="5235279"/>
          </a:xfrm>
          <a:prstGeom prst="rect">
            <a:avLst/>
          </a:prstGeom>
          <a:noFill/>
          <a:ln w="9525">
            <a:noFill/>
            <a:miter lim="800000"/>
            <a:headEnd/>
            <a:tailEnd/>
          </a:ln>
        </p:spPr>
        <p:txBody>
          <a:bodyPr wrap="square">
            <a:spAutoFit/>
          </a:bodyPr>
          <a:lstStyle/>
          <a:p>
            <a:pPr marL="355600" indent="-263525">
              <a:lnSpc>
                <a:spcPct val="120000"/>
              </a:lnSpc>
              <a:spcBef>
                <a:spcPts val="400"/>
              </a:spcBef>
              <a:spcAft>
                <a:spcPts val="200"/>
              </a:spcAft>
            </a:pPr>
            <a:r>
              <a:rPr lang="en-US" sz="1900" b="1" u="sng" dirty="0" smtClean="0"/>
              <a:t>Conclusions:</a:t>
            </a:r>
          </a:p>
          <a:p>
            <a:pPr marL="355600" indent="-263525">
              <a:lnSpc>
                <a:spcPct val="120000"/>
              </a:lnSpc>
              <a:spcBef>
                <a:spcPts val="400"/>
              </a:spcBef>
              <a:spcAft>
                <a:spcPts val="200"/>
              </a:spcAft>
              <a:buFont typeface="Arial" pitchFamily="34" charset="0"/>
              <a:buChar char="•"/>
            </a:pPr>
            <a:r>
              <a:rPr lang="en-US" sz="1900" b="1" dirty="0" smtClean="0"/>
              <a:t>On CAM harmonization ERSE and CNE will give feed back to TSOs on the way forward and will propose the implementation to both Governments</a:t>
            </a:r>
          </a:p>
          <a:p>
            <a:pPr marL="355600" indent="-263525">
              <a:lnSpc>
                <a:spcPct val="120000"/>
              </a:lnSpc>
              <a:spcBef>
                <a:spcPts val="400"/>
              </a:spcBef>
              <a:spcAft>
                <a:spcPts val="200"/>
              </a:spcAft>
              <a:buFont typeface="Arial" pitchFamily="34" charset="0"/>
              <a:buChar char="•"/>
            </a:pPr>
            <a:r>
              <a:rPr lang="en-US" sz="1900" b="1" dirty="0" smtClean="0"/>
              <a:t>On the CMP pilot project, doubts on the way forward are shown, considering the current draft of EC CMP </a:t>
            </a:r>
            <a:r>
              <a:rPr lang="en-US" sz="1900" b="1" dirty="0" err="1" smtClean="0"/>
              <a:t>comitology</a:t>
            </a:r>
            <a:r>
              <a:rPr lang="en-US" sz="1900" b="1" dirty="0" smtClean="0"/>
              <a:t> guidelines: mandatory/voluntary oversubscription, ways of surrender the capacity, opportunity to continue with the harmonization of UIOLI long term between France and Spain. Risk and cost should be taken into consideration. Since the cost of UIOLI long term is low, the SGRI will follow working as planned. A precise proposal for the next steps will be made by TSOs.</a:t>
            </a:r>
          </a:p>
          <a:p>
            <a:pPr marL="355600" indent="-263525">
              <a:lnSpc>
                <a:spcPct val="120000"/>
              </a:lnSpc>
              <a:spcBef>
                <a:spcPts val="400"/>
              </a:spcBef>
              <a:spcAft>
                <a:spcPts val="200"/>
              </a:spcAft>
              <a:buFont typeface="Arial" pitchFamily="34" charset="0"/>
              <a:buChar char="•"/>
            </a:pPr>
            <a:r>
              <a:rPr lang="en-US" sz="1900" b="1" dirty="0" smtClean="0"/>
              <a:t>On the GRIP, TSOs will share with the SGRI the investment plan for comments of regulators and stakeholders. In the next IG meeting the plan will be presented and discussed.</a:t>
            </a:r>
            <a:endParaRPr lang="en-US" sz="1900" b="1" dirty="0"/>
          </a:p>
        </p:txBody>
      </p:sp>
      <p:sp>
        <p:nvSpPr>
          <p:cNvPr id="7" name="Rectangle 2"/>
          <p:cNvSpPr>
            <a:spLocks noGrp="1" noChangeArrowheads="1"/>
          </p:cNvSpPr>
          <p:nvPr>
            <p:ph type="title"/>
          </p:nvPr>
        </p:nvSpPr>
        <p:spPr>
          <a:xfrm>
            <a:off x="1928813" y="285750"/>
            <a:ext cx="6535737" cy="576263"/>
          </a:xfrm>
        </p:spPr>
        <p:txBody>
          <a:bodyPr/>
          <a:lstStyle/>
          <a:p>
            <a:pPr>
              <a:defRPr/>
            </a:pPr>
            <a:r>
              <a:rPr lang="de-DE" dirty="0" smtClean="0">
                <a:effectLst>
                  <a:outerShdw blurRad="38100" dist="38100" dir="2700000" algn="tl">
                    <a:srgbClr val="000000">
                      <a:alpha val="43137"/>
                    </a:srgbClr>
                  </a:outerShdw>
                </a:effectLst>
              </a:rPr>
              <a:t>Conclusions</a:t>
            </a:r>
            <a:endParaRPr lang="en-GB"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3 Rectángulo"/>
          <p:cNvSpPr>
            <a:spLocks noChangeArrowheads="1"/>
          </p:cNvSpPr>
          <p:nvPr/>
        </p:nvSpPr>
        <p:spPr bwMode="auto">
          <a:xfrm>
            <a:off x="0" y="1071546"/>
            <a:ext cx="9144000" cy="4832092"/>
          </a:xfrm>
          <a:prstGeom prst="rect">
            <a:avLst/>
          </a:prstGeom>
          <a:noFill/>
          <a:ln w="9525">
            <a:noFill/>
            <a:miter lim="800000"/>
            <a:headEnd/>
            <a:tailEnd/>
          </a:ln>
        </p:spPr>
        <p:txBody>
          <a:bodyPr wrap="square">
            <a:spAutoFit/>
          </a:bodyPr>
          <a:lstStyle/>
          <a:p>
            <a:pPr marL="355600" indent="-263525">
              <a:lnSpc>
                <a:spcPct val="120000"/>
              </a:lnSpc>
              <a:spcBef>
                <a:spcPts val="600"/>
              </a:spcBef>
              <a:spcAft>
                <a:spcPts val="200"/>
              </a:spcAft>
            </a:pPr>
            <a:r>
              <a:rPr lang="en-US" sz="2400" b="1" dirty="0" smtClean="0"/>
              <a:t>Conclusions:</a:t>
            </a:r>
          </a:p>
          <a:p>
            <a:pPr marL="355600" indent="-263525">
              <a:lnSpc>
                <a:spcPct val="120000"/>
              </a:lnSpc>
              <a:spcBef>
                <a:spcPts val="600"/>
              </a:spcBef>
              <a:spcAft>
                <a:spcPts val="200"/>
              </a:spcAft>
              <a:buFont typeface="Arial" pitchFamily="34" charset="0"/>
              <a:buChar char="•"/>
            </a:pPr>
            <a:r>
              <a:rPr lang="en-US" sz="2400" b="1" dirty="0" smtClean="0"/>
              <a:t>On tariffs </a:t>
            </a:r>
            <a:r>
              <a:rPr lang="en-US" sz="2400" b="1" dirty="0" err="1" smtClean="0"/>
              <a:t>harmonisation</a:t>
            </a:r>
            <a:r>
              <a:rPr lang="en-US" sz="2400" b="1" dirty="0" smtClean="0"/>
              <a:t> in Spain and Portugal, after the </a:t>
            </a:r>
            <a:r>
              <a:rPr lang="en-US" sz="2400" b="1" dirty="0" err="1" smtClean="0"/>
              <a:t>finalisation</a:t>
            </a:r>
            <a:r>
              <a:rPr lang="en-US" sz="2400" b="1" dirty="0" smtClean="0"/>
              <a:t> of the study, it will be sent previously to TSOs for comments to be provided in a week, and then submitted to public consultation</a:t>
            </a:r>
          </a:p>
          <a:p>
            <a:pPr marL="355600" indent="-263525">
              <a:lnSpc>
                <a:spcPct val="120000"/>
              </a:lnSpc>
              <a:spcBef>
                <a:spcPts val="600"/>
              </a:spcBef>
              <a:spcAft>
                <a:spcPts val="200"/>
              </a:spcAft>
              <a:buFont typeface="Arial" pitchFamily="34" charset="0"/>
              <a:buChar char="•"/>
            </a:pPr>
            <a:r>
              <a:rPr lang="en-US" sz="2400" b="1" dirty="0" smtClean="0"/>
              <a:t>On transparency, regulators will submit questionnaires to check compliance with Regulation, following North Region example</a:t>
            </a:r>
          </a:p>
          <a:p>
            <a:pPr marL="355600" indent="-263525">
              <a:lnSpc>
                <a:spcPct val="120000"/>
              </a:lnSpc>
              <a:spcBef>
                <a:spcPts val="600"/>
              </a:spcBef>
              <a:spcAft>
                <a:spcPts val="200"/>
              </a:spcAft>
              <a:buFont typeface="Arial" pitchFamily="34" charset="0"/>
              <a:buChar char="•"/>
            </a:pPr>
            <a:r>
              <a:rPr lang="en-US" sz="2400" b="1" dirty="0" smtClean="0"/>
              <a:t>Regarding next meeting agenda, regulators will send </a:t>
            </a:r>
            <a:r>
              <a:rPr lang="en-US" sz="2400" b="1" dirty="0" err="1" smtClean="0"/>
              <a:t>asap</a:t>
            </a:r>
            <a:r>
              <a:rPr lang="en-US" sz="2400" b="1" dirty="0" smtClean="0"/>
              <a:t> a proposal</a:t>
            </a:r>
          </a:p>
        </p:txBody>
      </p:sp>
      <p:sp>
        <p:nvSpPr>
          <p:cNvPr id="7" name="Rectangle 2"/>
          <p:cNvSpPr>
            <a:spLocks noGrp="1" noChangeArrowheads="1"/>
          </p:cNvSpPr>
          <p:nvPr>
            <p:ph type="title"/>
          </p:nvPr>
        </p:nvSpPr>
        <p:spPr>
          <a:xfrm>
            <a:off x="1928813" y="285750"/>
            <a:ext cx="6535737" cy="576263"/>
          </a:xfrm>
        </p:spPr>
        <p:txBody>
          <a:bodyPr/>
          <a:lstStyle/>
          <a:p>
            <a:pPr>
              <a:defRPr/>
            </a:pPr>
            <a:r>
              <a:rPr lang="de-DE" dirty="0" smtClean="0">
                <a:effectLst>
                  <a:outerShdw blurRad="38100" dist="38100" dir="2700000" algn="tl">
                    <a:srgbClr val="000000">
                      <a:alpha val="43137"/>
                    </a:srgbClr>
                  </a:outerShdw>
                </a:effectLst>
              </a:rPr>
              <a:t>Conclusions</a:t>
            </a:r>
            <a:endParaRPr lang="en-GB"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Rectángulo"/>
          <p:cNvSpPr>
            <a:spLocks noChangeArrowheads="1"/>
          </p:cNvSpPr>
          <p:nvPr/>
        </p:nvSpPr>
        <p:spPr bwMode="auto">
          <a:xfrm>
            <a:off x="428625" y="2636912"/>
            <a:ext cx="8001000" cy="2365776"/>
          </a:xfrm>
          <a:prstGeom prst="rect">
            <a:avLst/>
          </a:prstGeom>
          <a:noFill/>
          <a:ln w="9525">
            <a:noFill/>
            <a:miter lim="800000"/>
            <a:headEnd/>
            <a:tailEnd/>
          </a:ln>
        </p:spPr>
        <p:txBody>
          <a:bodyPr>
            <a:spAutoFit/>
          </a:bodyPr>
          <a:lstStyle/>
          <a:p>
            <a:pPr marL="355600" indent="-263525" algn="ctr">
              <a:lnSpc>
                <a:spcPct val="120000"/>
              </a:lnSpc>
              <a:spcBef>
                <a:spcPts val="600"/>
              </a:spcBef>
              <a:spcAft>
                <a:spcPts val="200"/>
              </a:spcAft>
            </a:pPr>
            <a:r>
              <a:rPr lang="en-US" sz="2800" dirty="0">
                <a:solidFill>
                  <a:srgbClr val="264D74"/>
                </a:solidFill>
              </a:rPr>
              <a:t>II. </a:t>
            </a:r>
            <a:r>
              <a:rPr lang="en-US" sz="2800" dirty="0" smtClean="0">
                <a:solidFill>
                  <a:srgbClr val="264D74"/>
                </a:solidFill>
              </a:rPr>
              <a:t>Development of ENTSO-G first draft of CAM Network Code</a:t>
            </a:r>
          </a:p>
          <a:p>
            <a:pPr marL="355600" indent="-263525" algn="ctr">
              <a:lnSpc>
                <a:spcPct val="120000"/>
              </a:lnSpc>
              <a:spcBef>
                <a:spcPts val="600"/>
              </a:spcBef>
              <a:spcAft>
                <a:spcPts val="200"/>
              </a:spcAft>
            </a:pPr>
            <a:r>
              <a:rPr lang="en-US" sz="2800" dirty="0" smtClean="0">
                <a:solidFill>
                  <a:srgbClr val="FF0000"/>
                </a:solidFill>
              </a:rPr>
              <a:t>(Information by TSOs)</a:t>
            </a:r>
          </a:p>
          <a:p>
            <a:pPr marL="355600" indent="-263525" algn="ctr">
              <a:lnSpc>
                <a:spcPct val="120000"/>
              </a:lnSpc>
              <a:spcBef>
                <a:spcPts val="600"/>
              </a:spcBef>
              <a:spcAft>
                <a:spcPts val="200"/>
              </a:spcAft>
            </a:pPr>
            <a:r>
              <a:rPr lang="en-US" sz="2800" dirty="0" smtClean="0">
                <a:solidFill>
                  <a:srgbClr val="264D74"/>
                </a:solidFill>
              </a:rPr>
              <a:t> </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Rectángulo"/>
          <p:cNvSpPr>
            <a:spLocks noChangeArrowheads="1"/>
          </p:cNvSpPr>
          <p:nvPr/>
        </p:nvSpPr>
        <p:spPr bwMode="auto">
          <a:xfrm>
            <a:off x="428625" y="2928938"/>
            <a:ext cx="8001000" cy="1126462"/>
          </a:xfrm>
          <a:prstGeom prst="rect">
            <a:avLst/>
          </a:prstGeom>
          <a:noFill/>
          <a:ln w="9525">
            <a:noFill/>
            <a:miter lim="800000"/>
            <a:headEnd/>
            <a:tailEnd/>
          </a:ln>
        </p:spPr>
        <p:txBody>
          <a:bodyPr>
            <a:spAutoFit/>
          </a:bodyPr>
          <a:lstStyle/>
          <a:p>
            <a:pPr marL="355600" indent="-263525" algn="ctr">
              <a:lnSpc>
                <a:spcPct val="120000"/>
              </a:lnSpc>
              <a:spcBef>
                <a:spcPts val="600"/>
              </a:spcBef>
              <a:spcAft>
                <a:spcPts val="200"/>
              </a:spcAft>
            </a:pPr>
            <a:r>
              <a:rPr lang="en-US" sz="2800" dirty="0">
                <a:solidFill>
                  <a:srgbClr val="264D74"/>
                </a:solidFill>
              </a:rPr>
              <a:t>III. </a:t>
            </a:r>
            <a:r>
              <a:rPr lang="en-US" sz="2800" dirty="0" smtClean="0">
                <a:solidFill>
                  <a:srgbClr val="264D74"/>
                </a:solidFill>
              </a:rPr>
              <a:t>Capacity Allocation Mechanisms harmonization</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III.1  </a:t>
            </a:r>
            <a:r>
              <a:rPr lang="es-ES" dirty="0" err="1" smtClean="0"/>
              <a:t>Comments</a:t>
            </a:r>
            <a:r>
              <a:rPr lang="es-ES" dirty="0" smtClean="0"/>
              <a:t> </a:t>
            </a:r>
            <a:r>
              <a:rPr lang="es-ES" dirty="0" err="1" smtClean="0"/>
              <a:t>sent</a:t>
            </a:r>
            <a:r>
              <a:rPr lang="es-ES" dirty="0" smtClean="0"/>
              <a:t> </a:t>
            </a:r>
            <a:r>
              <a:rPr lang="es-ES" dirty="0" err="1" smtClean="0"/>
              <a:t>by</a:t>
            </a:r>
            <a:r>
              <a:rPr lang="es-ES" dirty="0" smtClean="0"/>
              <a:t> </a:t>
            </a:r>
            <a:r>
              <a:rPr lang="es-ES" dirty="0" err="1" smtClean="0"/>
              <a:t>Stakeholders</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107504" y="1268760"/>
            <a:ext cx="8856984" cy="5256584"/>
          </a:xfrm>
          <a:prstGeom prst="rect">
            <a:avLst/>
          </a:prstGeom>
          <a:noFill/>
          <a:ln w="9525">
            <a:noFill/>
            <a:miter lim="800000"/>
            <a:headEnd/>
            <a:tailEnd/>
          </a:ln>
        </p:spPr>
        <p:txBody>
          <a:bodyPr/>
          <a:lstStyle/>
          <a:p>
            <a:pPr marL="174625" indent="-174625" algn="just" defTabSz="336550" eaLnBrk="0" hangingPunct="0">
              <a:lnSpc>
                <a:spcPct val="120000"/>
              </a:lnSpc>
              <a:spcBef>
                <a:spcPts val="0"/>
              </a:spcBef>
              <a:spcAft>
                <a:spcPts val="300"/>
              </a:spcAft>
              <a:buClr>
                <a:srgbClr val="264D74"/>
              </a:buClr>
              <a:buFont typeface="Arial" pitchFamily="34" charset="0"/>
              <a:buChar char="•"/>
            </a:pPr>
            <a:r>
              <a:rPr lang="en-GB" sz="2000" b="1" dirty="0" smtClean="0">
                <a:solidFill>
                  <a:srgbClr val="264D74"/>
                </a:solidFill>
              </a:rPr>
              <a:t>Two responses received commenting on the design of the Spanish-Portuguese auction</a:t>
            </a:r>
          </a:p>
          <a:p>
            <a:pPr marL="174625" indent="-174625" algn="just" defTabSz="336550" eaLnBrk="0" hangingPunct="0">
              <a:lnSpc>
                <a:spcPct val="120000"/>
              </a:lnSpc>
              <a:spcBef>
                <a:spcPts val="0"/>
              </a:spcBef>
              <a:spcAft>
                <a:spcPts val="300"/>
              </a:spcAft>
              <a:buClr>
                <a:srgbClr val="264D74"/>
              </a:buClr>
              <a:buFont typeface="Arial" pitchFamily="34" charset="0"/>
              <a:buChar char="•"/>
            </a:pPr>
            <a:r>
              <a:rPr lang="en-GB" sz="2000" b="1" dirty="0" smtClean="0">
                <a:solidFill>
                  <a:srgbClr val="264D74"/>
                </a:solidFill>
              </a:rPr>
              <a:t>Main comments are: </a:t>
            </a:r>
          </a:p>
          <a:p>
            <a:pPr marL="273050" lvl="1" algn="just" defTabSz="336550" eaLnBrk="0" hangingPunct="0">
              <a:lnSpc>
                <a:spcPct val="120000"/>
              </a:lnSpc>
              <a:spcBef>
                <a:spcPts val="0"/>
              </a:spcBef>
              <a:spcAft>
                <a:spcPts val="300"/>
              </a:spcAft>
              <a:buClr>
                <a:srgbClr val="264D74"/>
              </a:buClr>
            </a:pPr>
            <a:r>
              <a:rPr lang="en-GB" sz="1770" b="1" i="1" dirty="0" smtClean="0">
                <a:solidFill>
                  <a:srgbClr val="0099CC"/>
                </a:solidFill>
              </a:rPr>
              <a:t>Participants:</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70" dirty="0" smtClean="0">
                <a:solidFill>
                  <a:srgbClr val="264D74"/>
                </a:solidFill>
              </a:rPr>
              <a:t>The requirement for shippers to be registered in both countries where the capacity at the interconnection point is auctioned should be removed (one agent)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70" dirty="0" smtClean="0">
                <a:solidFill>
                  <a:srgbClr val="264D74"/>
                </a:solidFill>
              </a:rPr>
              <a:t>At least, affiliate companies should be considered the same shipper (one agent)</a:t>
            </a:r>
          </a:p>
          <a:p>
            <a:pPr marL="273050" lvl="1" algn="just" defTabSz="336550" eaLnBrk="0" hangingPunct="0">
              <a:lnSpc>
                <a:spcPct val="120000"/>
              </a:lnSpc>
              <a:spcBef>
                <a:spcPts val="0"/>
              </a:spcBef>
              <a:spcAft>
                <a:spcPts val="300"/>
              </a:spcAft>
              <a:buClr>
                <a:srgbClr val="264D74"/>
              </a:buClr>
            </a:pPr>
            <a:r>
              <a:rPr lang="en-GB" sz="1770" b="1" i="1" dirty="0" smtClean="0">
                <a:solidFill>
                  <a:srgbClr val="0099CC"/>
                </a:solidFill>
              </a:rPr>
              <a:t>Product definition:</a:t>
            </a:r>
            <a:endParaRPr lang="en-GB" sz="1770" dirty="0" smtClean="0">
              <a:solidFill>
                <a:srgbClr val="264D74"/>
              </a:solidFill>
            </a:endParaRP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70" dirty="0" smtClean="0">
                <a:solidFill>
                  <a:srgbClr val="264D74"/>
                </a:solidFill>
              </a:rPr>
              <a:t>Annual products required to assure the possibility to book flat capacity during 12 consecutive months  (two agents)</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70" dirty="0" smtClean="0">
                <a:solidFill>
                  <a:srgbClr val="264D74"/>
                </a:solidFill>
              </a:rPr>
              <a:t>Balance of capacity assigned to different products: other products should be allocated in this coordinated process, like day ahead, interruptible and backhaul (one agent)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70" dirty="0" smtClean="0">
                <a:solidFill>
                  <a:srgbClr val="264D74"/>
                </a:solidFill>
              </a:rPr>
              <a:t>Bundled and unbundled products should coexist (one agent)</a:t>
            </a:r>
          </a:p>
          <a:p>
            <a:pPr marL="985838" lvl="1" indent="-273050" algn="just" defTabSz="336550" eaLnBrk="0" hangingPunct="0">
              <a:lnSpc>
                <a:spcPct val="120000"/>
              </a:lnSpc>
              <a:spcBef>
                <a:spcPts val="0"/>
              </a:spcBef>
              <a:spcAft>
                <a:spcPts val="300"/>
              </a:spcAft>
              <a:buClr>
                <a:srgbClr val="264D74"/>
              </a:buClr>
            </a:pPr>
            <a:endParaRPr lang="en-GB" sz="1700" dirty="0" smtClean="0">
              <a:solidFill>
                <a:srgbClr val="264D74"/>
              </a:solidFill>
            </a:endParaRPr>
          </a:p>
          <a:p>
            <a:pPr marL="174625" indent="-174625" algn="just" defTabSz="336550" eaLnBrk="0" hangingPunct="0">
              <a:lnSpc>
                <a:spcPct val="120000"/>
              </a:lnSpc>
              <a:spcBef>
                <a:spcPts val="0"/>
              </a:spcBef>
              <a:spcAft>
                <a:spcPts val="300"/>
              </a:spcAft>
              <a:buClr>
                <a:srgbClr val="264D74"/>
              </a:buClr>
            </a:pPr>
            <a:endParaRPr lang="en-GB" dirty="0">
              <a:solidFill>
                <a:srgbClr val="264D74"/>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III.1  </a:t>
            </a:r>
            <a:r>
              <a:rPr lang="es-ES" dirty="0" err="1" smtClean="0"/>
              <a:t>Comments</a:t>
            </a:r>
            <a:r>
              <a:rPr lang="es-ES" dirty="0" smtClean="0"/>
              <a:t> </a:t>
            </a:r>
            <a:r>
              <a:rPr lang="es-ES" dirty="0" err="1" smtClean="0"/>
              <a:t>sent</a:t>
            </a:r>
            <a:r>
              <a:rPr lang="es-ES" dirty="0" smtClean="0"/>
              <a:t> </a:t>
            </a:r>
            <a:r>
              <a:rPr lang="es-ES" dirty="0" err="1" smtClean="0"/>
              <a:t>by</a:t>
            </a:r>
            <a:r>
              <a:rPr lang="es-ES" dirty="0" smtClean="0"/>
              <a:t> </a:t>
            </a:r>
            <a:r>
              <a:rPr lang="es-ES" dirty="0" err="1" smtClean="0"/>
              <a:t>Stakeholders</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179512" y="1196752"/>
            <a:ext cx="8640960" cy="5256584"/>
          </a:xfrm>
          <a:prstGeom prst="rect">
            <a:avLst/>
          </a:prstGeom>
          <a:noFill/>
          <a:ln w="9525">
            <a:noFill/>
            <a:miter lim="800000"/>
            <a:headEnd/>
            <a:tailEnd/>
          </a:ln>
        </p:spPr>
        <p:txBody>
          <a:bodyPr/>
          <a:lstStyle/>
          <a:p>
            <a:pPr marL="174625" indent="-174625" algn="just" defTabSz="336550" eaLnBrk="0" hangingPunct="0">
              <a:lnSpc>
                <a:spcPct val="120000"/>
              </a:lnSpc>
              <a:spcBef>
                <a:spcPts val="0"/>
              </a:spcBef>
              <a:spcAft>
                <a:spcPts val="300"/>
              </a:spcAft>
              <a:buClr>
                <a:srgbClr val="264D74"/>
              </a:buClr>
              <a:buFont typeface="Arial" pitchFamily="34" charset="0"/>
              <a:buChar char="•"/>
            </a:pPr>
            <a:r>
              <a:rPr lang="en-GB" sz="2000" b="1" dirty="0" smtClean="0">
                <a:solidFill>
                  <a:srgbClr val="264D74"/>
                </a:solidFill>
              </a:rPr>
              <a:t>Main comments are </a:t>
            </a:r>
            <a:r>
              <a:rPr lang="en-GB" sz="2000" b="1" i="1" dirty="0" smtClean="0">
                <a:solidFill>
                  <a:srgbClr val="264D74"/>
                </a:solidFill>
              </a:rPr>
              <a:t>(cont.)</a:t>
            </a:r>
            <a:r>
              <a:rPr lang="en-GB" sz="2000" b="1" dirty="0" smtClean="0">
                <a:solidFill>
                  <a:srgbClr val="264D74"/>
                </a:solidFill>
              </a:rPr>
              <a:t>: </a:t>
            </a:r>
          </a:p>
          <a:p>
            <a:pPr marL="273050" lvl="1" algn="just" defTabSz="336550" eaLnBrk="0" hangingPunct="0">
              <a:lnSpc>
                <a:spcPct val="120000"/>
              </a:lnSpc>
              <a:spcBef>
                <a:spcPts val="0"/>
              </a:spcBef>
              <a:spcAft>
                <a:spcPts val="300"/>
              </a:spcAft>
              <a:buClr>
                <a:srgbClr val="264D74"/>
              </a:buClr>
            </a:pPr>
            <a:r>
              <a:rPr lang="en-GB" sz="1760" b="1" i="1" dirty="0" smtClean="0">
                <a:solidFill>
                  <a:srgbClr val="0099CC"/>
                </a:solidFill>
              </a:rPr>
              <a:t>Capacity offered:</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60" dirty="0" smtClean="0">
                <a:solidFill>
                  <a:srgbClr val="264D74"/>
                </a:solidFill>
              </a:rPr>
              <a:t>Incentives required for TSOs to assure they offer the maximum capacity and to promote investments (one agent)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60" dirty="0" smtClean="0">
                <a:solidFill>
                  <a:srgbClr val="264D74"/>
                </a:solidFill>
              </a:rPr>
              <a:t>An analysis of how to maximize the capacity offered and on the possibility of single virtual point is needed (one agent)</a:t>
            </a:r>
          </a:p>
          <a:p>
            <a:pPr marL="534988" lvl="1" indent="-261938" algn="just" defTabSz="336550" eaLnBrk="0" hangingPunct="0">
              <a:lnSpc>
                <a:spcPct val="120000"/>
              </a:lnSpc>
              <a:spcBef>
                <a:spcPts val="0"/>
              </a:spcBef>
              <a:spcAft>
                <a:spcPts val="300"/>
              </a:spcAft>
              <a:buClr>
                <a:srgbClr val="264D74"/>
              </a:buClr>
            </a:pPr>
            <a:r>
              <a:rPr lang="en-GB" sz="1760" b="1" i="1" dirty="0" smtClean="0">
                <a:solidFill>
                  <a:srgbClr val="0099CC"/>
                </a:solidFill>
              </a:rPr>
              <a:t>Allocation methodology:</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60" dirty="0" smtClean="0">
                <a:solidFill>
                  <a:srgbClr val="264D74"/>
                </a:solidFill>
              </a:rPr>
              <a:t>The CAM should ensure a flat allocation alongside different interconnection points, in order to incentivise gas flow around Europe (one agent)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60" dirty="0" smtClean="0">
                <a:solidFill>
                  <a:srgbClr val="264D74"/>
                </a:solidFill>
              </a:rPr>
              <a:t>Multiple round algorithm for long term products is suggested, similar to the Spanish one used for allocation of underground storages capacity (one agent)</a:t>
            </a:r>
          </a:p>
          <a:p>
            <a:pPr marL="534988" lvl="1" indent="-261938" algn="just" defTabSz="336550" eaLnBrk="0" hangingPunct="0">
              <a:lnSpc>
                <a:spcPct val="120000"/>
              </a:lnSpc>
              <a:spcBef>
                <a:spcPts val="0"/>
              </a:spcBef>
              <a:spcAft>
                <a:spcPts val="300"/>
              </a:spcAft>
              <a:buClr>
                <a:srgbClr val="264D74"/>
              </a:buClr>
            </a:pPr>
            <a:r>
              <a:rPr lang="en-GB" sz="1760" b="1" i="1" dirty="0" smtClean="0">
                <a:solidFill>
                  <a:srgbClr val="0099CC"/>
                </a:solidFill>
              </a:rPr>
              <a:t>Reserve price:</a:t>
            </a:r>
            <a:endParaRPr lang="en-GB" sz="1760" dirty="0" smtClean="0">
              <a:solidFill>
                <a:srgbClr val="264D74"/>
              </a:solidFill>
            </a:endParaRP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60" dirty="0" smtClean="0">
                <a:solidFill>
                  <a:srgbClr val="264D74"/>
                </a:solidFill>
              </a:rPr>
              <a:t>Reserve price equal or lower than the regulated tariff (one agent)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sz="1760" dirty="0" smtClean="0">
                <a:solidFill>
                  <a:srgbClr val="264D74"/>
                </a:solidFill>
              </a:rPr>
              <a:t>For very short term capacity (day-ahead or within day), reserved price zero or lower than the regulated tariff (one agent)</a:t>
            </a:r>
          </a:p>
          <a:p>
            <a:pPr marL="985838" lvl="1" indent="-273050" algn="just" defTabSz="336550" eaLnBrk="0" hangingPunct="0">
              <a:lnSpc>
                <a:spcPct val="120000"/>
              </a:lnSpc>
              <a:spcBef>
                <a:spcPts val="0"/>
              </a:spcBef>
              <a:spcAft>
                <a:spcPts val="300"/>
              </a:spcAft>
              <a:buClr>
                <a:srgbClr val="264D74"/>
              </a:buClr>
            </a:pPr>
            <a:endParaRPr lang="en-GB" sz="1700" dirty="0" smtClean="0">
              <a:solidFill>
                <a:srgbClr val="264D74"/>
              </a:solidFill>
            </a:endParaRPr>
          </a:p>
          <a:p>
            <a:pPr marL="174625" indent="-174625" algn="just" defTabSz="336550" eaLnBrk="0" hangingPunct="0">
              <a:lnSpc>
                <a:spcPct val="120000"/>
              </a:lnSpc>
              <a:spcBef>
                <a:spcPts val="0"/>
              </a:spcBef>
              <a:spcAft>
                <a:spcPts val="300"/>
              </a:spcAft>
              <a:buClr>
                <a:srgbClr val="264D74"/>
              </a:buClr>
            </a:pPr>
            <a:endParaRPr lang="en-GB" dirty="0">
              <a:solidFill>
                <a:srgbClr val="264D74"/>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III.1  </a:t>
            </a:r>
            <a:r>
              <a:rPr lang="es-ES" dirty="0" err="1" smtClean="0"/>
              <a:t>Comments</a:t>
            </a:r>
            <a:r>
              <a:rPr lang="es-ES" dirty="0" smtClean="0"/>
              <a:t> </a:t>
            </a:r>
            <a:r>
              <a:rPr lang="es-ES" dirty="0" err="1" smtClean="0"/>
              <a:t>sent</a:t>
            </a:r>
            <a:r>
              <a:rPr lang="es-ES" dirty="0" smtClean="0"/>
              <a:t> </a:t>
            </a:r>
            <a:r>
              <a:rPr lang="es-ES" dirty="0" err="1" smtClean="0"/>
              <a:t>by</a:t>
            </a:r>
            <a:r>
              <a:rPr lang="es-ES" dirty="0" smtClean="0"/>
              <a:t> </a:t>
            </a:r>
            <a:r>
              <a:rPr lang="es-ES" dirty="0" err="1" smtClean="0"/>
              <a:t>Stakeholders</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179512" y="1484784"/>
            <a:ext cx="8640960" cy="5256584"/>
          </a:xfrm>
          <a:prstGeom prst="rect">
            <a:avLst/>
          </a:prstGeom>
          <a:noFill/>
          <a:ln w="9525">
            <a:noFill/>
            <a:miter lim="800000"/>
            <a:headEnd/>
            <a:tailEnd/>
          </a:ln>
        </p:spPr>
        <p:txBody>
          <a:bodyPr/>
          <a:lstStyle/>
          <a:p>
            <a:pPr marL="174625" lvl="0" indent="-174625" algn="just" defTabSz="336550" eaLnBrk="0" hangingPunct="0">
              <a:lnSpc>
                <a:spcPct val="120000"/>
              </a:lnSpc>
              <a:spcBef>
                <a:spcPts val="0"/>
              </a:spcBef>
              <a:spcAft>
                <a:spcPts val="300"/>
              </a:spcAft>
              <a:buClr>
                <a:srgbClr val="264D74"/>
              </a:buClr>
              <a:buFont typeface="Arial" pitchFamily="34" charset="0"/>
              <a:buChar char="•"/>
            </a:pPr>
            <a:r>
              <a:rPr lang="en-GB" sz="2000" b="1" dirty="0" smtClean="0">
                <a:solidFill>
                  <a:srgbClr val="264D74"/>
                </a:solidFill>
              </a:rPr>
              <a:t>Main comments are </a:t>
            </a:r>
            <a:r>
              <a:rPr lang="en-GB" sz="2000" b="1" i="1" dirty="0" smtClean="0">
                <a:solidFill>
                  <a:srgbClr val="264D74"/>
                </a:solidFill>
              </a:rPr>
              <a:t>(cont.)</a:t>
            </a:r>
            <a:r>
              <a:rPr lang="en-GB" sz="2000" b="1" dirty="0" smtClean="0">
                <a:solidFill>
                  <a:srgbClr val="264D74"/>
                </a:solidFill>
              </a:rPr>
              <a:t>: </a:t>
            </a:r>
          </a:p>
          <a:p>
            <a:pPr marL="534988" lvl="1" indent="-261938" algn="just" defTabSz="336550" eaLnBrk="0" hangingPunct="0">
              <a:lnSpc>
                <a:spcPct val="120000"/>
              </a:lnSpc>
              <a:spcBef>
                <a:spcPts val="0"/>
              </a:spcBef>
              <a:spcAft>
                <a:spcPts val="300"/>
              </a:spcAft>
              <a:buClr>
                <a:srgbClr val="264D74"/>
              </a:buClr>
            </a:pPr>
            <a:r>
              <a:rPr lang="en-GB" b="1" i="1" dirty="0" smtClean="0">
                <a:solidFill>
                  <a:srgbClr val="0099CC"/>
                </a:solidFill>
              </a:rPr>
              <a:t>Binding window (TSOs’ proposal is 5 days):</a:t>
            </a:r>
            <a:endParaRPr lang="en-GB" dirty="0" smtClean="0">
              <a:solidFill>
                <a:srgbClr val="264D74"/>
              </a:solidFill>
            </a:endParaRP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The TSOs’ proposal allows shippers not to participate the first 4 days of the binding window. In this case, aggregated information on the bids provided at the end of these days will not be reliable. An alternative proposal is to have rounds with firm offers from the beginning. (Two agents)</a:t>
            </a:r>
          </a:p>
          <a:p>
            <a:pPr marL="273050" lvl="1" algn="just" defTabSz="336550" eaLnBrk="0" hangingPunct="0">
              <a:lnSpc>
                <a:spcPct val="120000"/>
              </a:lnSpc>
              <a:spcBef>
                <a:spcPts val="0"/>
              </a:spcBef>
              <a:spcAft>
                <a:spcPts val="300"/>
              </a:spcAft>
              <a:buClr>
                <a:srgbClr val="264D74"/>
              </a:buClr>
            </a:pPr>
            <a:r>
              <a:rPr lang="en-GB" b="1" i="1" dirty="0" smtClean="0">
                <a:solidFill>
                  <a:srgbClr val="0099CC"/>
                </a:solidFill>
              </a:rPr>
              <a:t>Volume-based cleared-price auction:</a:t>
            </a:r>
            <a:endParaRPr lang="en-GB" dirty="0" smtClean="0">
              <a:solidFill>
                <a:srgbClr val="264D74"/>
              </a:solidFill>
            </a:endParaRP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While one agent agree with this mechanism, since it is considered to better maximize the allocation of capacity and minimize the number of bids where pro rata is applied, the other is against this mechanism, because the pro rata may allocate capacity that it is impossible for the shipper to use and because the maximization of capacity may involve no more capacity for others auctions or products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III.1  </a:t>
            </a:r>
            <a:r>
              <a:rPr lang="es-ES" dirty="0" err="1" smtClean="0"/>
              <a:t>Comments</a:t>
            </a:r>
            <a:r>
              <a:rPr lang="es-ES" dirty="0" smtClean="0"/>
              <a:t> </a:t>
            </a:r>
            <a:r>
              <a:rPr lang="es-ES" dirty="0" err="1" smtClean="0"/>
              <a:t>sent</a:t>
            </a:r>
            <a:r>
              <a:rPr lang="es-ES" dirty="0" smtClean="0"/>
              <a:t> </a:t>
            </a:r>
            <a:r>
              <a:rPr lang="es-ES" dirty="0" err="1" smtClean="0"/>
              <a:t>by</a:t>
            </a:r>
            <a:r>
              <a:rPr lang="es-ES" dirty="0" smtClean="0"/>
              <a:t> </a:t>
            </a:r>
            <a:r>
              <a:rPr lang="es-ES" dirty="0" err="1" smtClean="0"/>
              <a:t>Stakeholders</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107504" y="1268760"/>
            <a:ext cx="8640960" cy="5256584"/>
          </a:xfrm>
          <a:prstGeom prst="rect">
            <a:avLst/>
          </a:prstGeom>
          <a:noFill/>
          <a:ln w="9525">
            <a:noFill/>
            <a:miter lim="800000"/>
            <a:headEnd/>
            <a:tailEnd/>
          </a:ln>
        </p:spPr>
        <p:txBody>
          <a:bodyPr/>
          <a:lstStyle/>
          <a:p>
            <a:pPr marL="174625" lvl="0" indent="-174625" algn="just" defTabSz="336550" eaLnBrk="0" hangingPunct="0">
              <a:lnSpc>
                <a:spcPct val="120000"/>
              </a:lnSpc>
              <a:spcBef>
                <a:spcPts val="0"/>
              </a:spcBef>
              <a:spcAft>
                <a:spcPts val="300"/>
              </a:spcAft>
              <a:buClr>
                <a:srgbClr val="264D74"/>
              </a:buClr>
              <a:buFont typeface="Arial" pitchFamily="34" charset="0"/>
              <a:buChar char="•"/>
            </a:pPr>
            <a:r>
              <a:rPr lang="en-GB" sz="2000" b="1" dirty="0" smtClean="0">
                <a:solidFill>
                  <a:srgbClr val="264D74"/>
                </a:solidFill>
              </a:rPr>
              <a:t>Main comments are </a:t>
            </a:r>
            <a:r>
              <a:rPr lang="en-GB" sz="2000" b="1" i="1" dirty="0" smtClean="0">
                <a:solidFill>
                  <a:srgbClr val="264D74"/>
                </a:solidFill>
              </a:rPr>
              <a:t>(cont.)</a:t>
            </a:r>
            <a:r>
              <a:rPr lang="en-GB" sz="2000" b="1" dirty="0" smtClean="0">
                <a:solidFill>
                  <a:srgbClr val="264D74"/>
                </a:solidFill>
              </a:rPr>
              <a:t>: </a:t>
            </a:r>
          </a:p>
          <a:p>
            <a:pPr marL="273050" lvl="1" algn="just" defTabSz="336550" eaLnBrk="0" hangingPunct="0">
              <a:lnSpc>
                <a:spcPct val="120000"/>
              </a:lnSpc>
              <a:spcBef>
                <a:spcPts val="0"/>
              </a:spcBef>
              <a:spcAft>
                <a:spcPts val="300"/>
              </a:spcAft>
              <a:buClr>
                <a:srgbClr val="264D74"/>
              </a:buClr>
            </a:pPr>
            <a:r>
              <a:rPr lang="en-GB" b="1" i="1" dirty="0" smtClean="0">
                <a:solidFill>
                  <a:srgbClr val="0099CC"/>
                </a:solidFill>
              </a:rPr>
              <a:t>Other comments:</a:t>
            </a:r>
            <a:endParaRPr lang="en-GB" dirty="0" smtClean="0">
              <a:solidFill>
                <a:srgbClr val="264D74"/>
              </a:solidFill>
            </a:endParaRP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CMP and CAM should be developed in parallel, because CAM effectiveness would be limited by contractual congestions (one agent)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There’s a need for keeping coherence with allocation processes applied in the OS between Spain and France: timing, period offered, time products, etc. (one agent)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It would be interesting to keep coordination between allocation in the different interconnection points within the SGRI in the future (one agent)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Coordination between TSOs is considered essential (single point of contact, single nomination, coordinated data exchange, coordinated capacity calculation, etc.) (one agent)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Coherence between gas products and electricity market schedules is required (one agent)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endParaRPr lang="en-GB" dirty="0" smtClean="0">
              <a:solidFill>
                <a:srgbClr val="264D74"/>
              </a:solidFill>
            </a:endParaRPr>
          </a:p>
          <a:p>
            <a:pPr marL="985838" lvl="1" indent="-273050" algn="just" defTabSz="336550" eaLnBrk="0" hangingPunct="0">
              <a:lnSpc>
                <a:spcPct val="120000"/>
              </a:lnSpc>
              <a:spcBef>
                <a:spcPts val="0"/>
              </a:spcBef>
              <a:spcAft>
                <a:spcPts val="300"/>
              </a:spcAft>
              <a:buClr>
                <a:srgbClr val="264D74"/>
              </a:buClr>
            </a:pPr>
            <a:endParaRPr lang="en-GB" sz="1700" dirty="0" smtClean="0">
              <a:solidFill>
                <a:srgbClr val="264D74"/>
              </a:solidFill>
            </a:endParaRPr>
          </a:p>
          <a:p>
            <a:pPr marL="174625" indent="-174625" algn="just" defTabSz="336550" eaLnBrk="0" hangingPunct="0">
              <a:lnSpc>
                <a:spcPct val="120000"/>
              </a:lnSpc>
              <a:spcBef>
                <a:spcPts val="0"/>
              </a:spcBef>
              <a:spcAft>
                <a:spcPts val="300"/>
              </a:spcAft>
              <a:buClr>
                <a:srgbClr val="264D74"/>
              </a:buClr>
            </a:pPr>
            <a:endParaRPr lang="en-GB" dirty="0">
              <a:solidFill>
                <a:srgbClr val="264D74"/>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Rectángulo"/>
          <p:cNvSpPr>
            <a:spLocks noChangeArrowheads="1"/>
          </p:cNvSpPr>
          <p:nvPr/>
        </p:nvSpPr>
        <p:spPr bwMode="auto">
          <a:xfrm>
            <a:off x="2627784" y="3861048"/>
            <a:ext cx="3385517" cy="535531"/>
          </a:xfrm>
          <a:prstGeom prst="rect">
            <a:avLst/>
          </a:prstGeom>
          <a:noFill/>
          <a:ln w="9525">
            <a:noFill/>
            <a:miter lim="800000"/>
            <a:headEnd/>
            <a:tailEnd/>
          </a:ln>
        </p:spPr>
        <p:txBody>
          <a:bodyPr wrap="square">
            <a:spAutoFit/>
          </a:bodyPr>
          <a:lstStyle/>
          <a:p>
            <a:pPr marL="355600" indent="-263525">
              <a:lnSpc>
                <a:spcPct val="120000"/>
              </a:lnSpc>
              <a:spcBef>
                <a:spcPts val="600"/>
              </a:spcBef>
              <a:spcAft>
                <a:spcPts val="200"/>
              </a:spcAft>
            </a:pPr>
            <a:r>
              <a:rPr lang="en-US" sz="2400" dirty="0">
                <a:solidFill>
                  <a:srgbClr val="FF0000"/>
                </a:solidFill>
              </a:rPr>
              <a:t>(Information by TSOs)</a:t>
            </a:r>
          </a:p>
        </p:txBody>
      </p:sp>
      <p:graphicFrame>
        <p:nvGraphicFramePr>
          <p:cNvPr id="4" name="3 Tabla"/>
          <p:cNvGraphicFramePr>
            <a:graphicFrameLocks noGrp="1"/>
          </p:cNvGraphicFramePr>
          <p:nvPr/>
        </p:nvGraphicFramePr>
        <p:xfrm>
          <a:off x="251520" y="1986032"/>
          <a:ext cx="8572560" cy="1010920"/>
        </p:xfrm>
        <a:graphic>
          <a:graphicData uri="http://schemas.openxmlformats.org/drawingml/2006/table">
            <a:tbl>
              <a:tblPr firstRow="1" bandRow="1">
                <a:tableStyleId>{5C22544A-7EE6-4342-B048-85BDC9FD1C3A}</a:tableStyleId>
              </a:tblPr>
              <a:tblGrid>
                <a:gridCol w="4572032"/>
                <a:gridCol w="1571636"/>
                <a:gridCol w="1236187"/>
                <a:gridCol w="1192705"/>
              </a:tblGrid>
              <a:tr h="370840">
                <a:tc>
                  <a:txBody>
                    <a:bodyPr/>
                    <a:lstStyle/>
                    <a:p>
                      <a:pPr algn="ctr"/>
                      <a:r>
                        <a:rPr lang="es-ES" sz="1800" b="1" kern="1200" baseline="0" dirty="0" smtClean="0">
                          <a:solidFill>
                            <a:schemeClr val="accent6"/>
                          </a:solidFill>
                          <a:latin typeface="Calibri-Bold"/>
                          <a:ea typeface="+mn-ea"/>
                          <a:cs typeface="+mn-cs"/>
                        </a:rPr>
                        <a:t>Area of </a:t>
                      </a:r>
                      <a:r>
                        <a:rPr lang="es-ES" sz="1800" b="1" kern="1200" baseline="0" dirty="0" err="1" smtClean="0">
                          <a:solidFill>
                            <a:schemeClr val="accent6"/>
                          </a:solidFill>
                          <a:latin typeface="Calibri-Bold"/>
                          <a:ea typeface="+mn-ea"/>
                          <a:cs typeface="+mn-cs"/>
                        </a:rPr>
                        <a:t>work</a:t>
                      </a:r>
                      <a:r>
                        <a:rPr lang="es-ES" sz="1800" b="1" kern="1200" baseline="0" dirty="0" smtClean="0">
                          <a:solidFill>
                            <a:schemeClr val="accent6"/>
                          </a:solidFill>
                          <a:latin typeface="Calibri-Bold"/>
                          <a:ea typeface="+mn-ea"/>
                          <a:cs typeface="+mn-cs"/>
                        </a:rPr>
                        <a:t> </a:t>
                      </a:r>
                    </a:p>
                  </a:txBody>
                  <a:tcPr/>
                </a:tc>
                <a:tc>
                  <a:txBody>
                    <a:bodyPr/>
                    <a:lstStyle/>
                    <a:p>
                      <a:pPr algn="ctr"/>
                      <a:r>
                        <a:rPr lang="es-ES" sz="1800" b="1" baseline="0" dirty="0" err="1" smtClean="0">
                          <a:solidFill>
                            <a:schemeClr val="accent6"/>
                          </a:solidFill>
                          <a:latin typeface="Calibri-Bold"/>
                        </a:rPr>
                        <a:t>Responsible</a:t>
                      </a:r>
                      <a:endParaRPr lang="es-ES" sz="1800" kern="1200" dirty="0" smtClean="0">
                        <a:solidFill>
                          <a:schemeClr val="accent6"/>
                        </a:solidFill>
                        <a:latin typeface="Arial" charset="0"/>
                        <a:ea typeface="+mn-ea"/>
                        <a:cs typeface="Arial" charset="0"/>
                      </a:endParaRPr>
                    </a:p>
                  </a:txBody>
                  <a:tcPr/>
                </a:tc>
                <a:tc>
                  <a:txBody>
                    <a:bodyPr/>
                    <a:lstStyle/>
                    <a:p>
                      <a:pPr algn="ctr"/>
                      <a:r>
                        <a:rPr lang="es-ES" sz="1800" b="1" baseline="0" dirty="0" err="1" smtClean="0">
                          <a:solidFill>
                            <a:schemeClr val="accent6"/>
                          </a:solidFill>
                          <a:latin typeface="Calibri-Bold"/>
                        </a:rPr>
                        <a:t>Starting</a:t>
                      </a:r>
                      <a:endParaRPr lang="es-ES" sz="1800" kern="1200" dirty="0" smtClean="0">
                        <a:solidFill>
                          <a:schemeClr val="accent6"/>
                        </a:solidFill>
                        <a:latin typeface="Arial" charset="0"/>
                        <a:ea typeface="+mn-ea"/>
                        <a:cs typeface="Arial" charset="0"/>
                      </a:endParaRPr>
                    </a:p>
                  </a:txBody>
                  <a:tcPr/>
                </a:tc>
                <a:tc>
                  <a:txBody>
                    <a:bodyPr/>
                    <a:lstStyle/>
                    <a:p>
                      <a:pPr algn="ctr"/>
                      <a:r>
                        <a:rPr lang="es-ES" sz="1800" b="1" baseline="0" dirty="0" err="1" smtClean="0">
                          <a:solidFill>
                            <a:schemeClr val="accent6"/>
                          </a:solidFill>
                          <a:latin typeface="Calibri-Bold"/>
                        </a:rPr>
                        <a:t>Deadline</a:t>
                      </a:r>
                      <a:endParaRPr lang="es-ES" sz="1800" kern="1200" dirty="0" smtClean="0">
                        <a:solidFill>
                          <a:schemeClr val="accent6"/>
                        </a:solidFill>
                        <a:latin typeface="Arial" charset="0"/>
                        <a:ea typeface="+mn-ea"/>
                        <a:cs typeface="Arial" charset="0"/>
                      </a:endParaRPr>
                    </a:p>
                  </a:txBody>
                  <a:tcPr/>
                </a:tc>
              </a:tr>
              <a:tr h="370840">
                <a:tc>
                  <a:txBody>
                    <a:bodyPr/>
                    <a:lstStyle/>
                    <a:p>
                      <a:r>
                        <a:rPr lang="en-US" sz="1800" kern="1200" dirty="0" smtClean="0">
                          <a:solidFill>
                            <a:srgbClr val="264D74"/>
                          </a:solidFill>
                          <a:latin typeface="Arial" charset="0"/>
                          <a:ea typeface="+mn-ea"/>
                          <a:cs typeface="Arial" charset="0"/>
                        </a:rPr>
                        <a:t>CAM </a:t>
                      </a:r>
                      <a:r>
                        <a:rPr lang="en-US" sz="1800" kern="1200" dirty="0" err="1" smtClean="0">
                          <a:solidFill>
                            <a:srgbClr val="264D74"/>
                          </a:solidFill>
                          <a:latin typeface="Arial" charset="0"/>
                          <a:ea typeface="+mn-ea"/>
                          <a:cs typeface="Arial" charset="0"/>
                        </a:rPr>
                        <a:t>harmonisation</a:t>
                      </a:r>
                      <a:r>
                        <a:rPr lang="en-US" sz="1800" kern="1200" dirty="0" smtClean="0">
                          <a:solidFill>
                            <a:srgbClr val="264D74"/>
                          </a:solidFill>
                          <a:latin typeface="Arial" charset="0"/>
                          <a:ea typeface="+mn-ea"/>
                          <a:cs typeface="Arial" charset="0"/>
                        </a:rPr>
                        <a:t> proposal (CAM pilot testing Sp‐Pt borders)</a:t>
                      </a:r>
                    </a:p>
                  </a:txBody>
                  <a:tcPr/>
                </a:tc>
                <a:tc>
                  <a:txBody>
                    <a:bodyPr/>
                    <a:lstStyle/>
                    <a:p>
                      <a:pPr algn="ctr"/>
                      <a:r>
                        <a:rPr lang="nl-NL" sz="1800" dirty="0" smtClean="0"/>
                        <a:t>TSOs</a:t>
                      </a:r>
                      <a:endParaRPr lang="es-ES" sz="1800" kern="1200" dirty="0" smtClean="0">
                        <a:solidFill>
                          <a:srgbClr val="264D74"/>
                        </a:solidFill>
                        <a:latin typeface="Arial" charset="0"/>
                        <a:ea typeface="+mn-ea"/>
                        <a:cs typeface="Arial" charset="0"/>
                      </a:endParaRPr>
                    </a:p>
                  </a:txBody>
                  <a:tcPr/>
                </a:tc>
                <a:tc>
                  <a:txBody>
                    <a:bodyPr/>
                    <a:lstStyle/>
                    <a:p>
                      <a:pPr algn="ctr"/>
                      <a:r>
                        <a:rPr lang="nl-NL" sz="1800" dirty="0" smtClean="0"/>
                        <a:t>Jan. 2011 </a:t>
                      </a:r>
                      <a:endParaRPr lang="es-ES" sz="1800" kern="1200" dirty="0" smtClean="0">
                        <a:solidFill>
                          <a:srgbClr val="264D74"/>
                        </a:solidFill>
                        <a:latin typeface="Arial" charset="0"/>
                        <a:ea typeface="+mn-ea"/>
                        <a:cs typeface="Arial"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1800" dirty="0" smtClean="0"/>
                        <a:t>Jan. 2012</a:t>
                      </a:r>
                      <a:endParaRPr lang="en-US" sz="1800" dirty="0" smtClean="0">
                        <a:solidFill>
                          <a:srgbClr val="264D74"/>
                        </a:solidFill>
                      </a:endParaRPr>
                    </a:p>
                    <a:p>
                      <a:pPr algn="ctr"/>
                      <a:endParaRPr lang="es-ES" sz="1800" kern="1200" dirty="0" smtClean="0">
                        <a:solidFill>
                          <a:srgbClr val="264D74"/>
                        </a:solidFill>
                        <a:latin typeface="Arial" charset="0"/>
                        <a:ea typeface="+mn-ea"/>
                        <a:cs typeface="Arial" charset="0"/>
                      </a:endParaRPr>
                    </a:p>
                  </a:txBody>
                  <a:tcPr/>
                </a:tc>
              </a:tr>
            </a:tbl>
          </a:graphicData>
        </a:graphic>
      </p:graphicFrame>
      <p:sp>
        <p:nvSpPr>
          <p:cNvPr id="5" name="Rectangle 2"/>
          <p:cNvSpPr txBox="1">
            <a:spLocks noChangeArrowheads="1"/>
          </p:cNvSpPr>
          <p:nvPr/>
        </p:nvSpPr>
        <p:spPr bwMode="auto">
          <a:xfrm>
            <a:off x="1285875" y="71438"/>
            <a:ext cx="7750175" cy="92868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lgn="ctr" eaLnBrk="0" hangingPunct="0"/>
            <a:r>
              <a:rPr kumimoji="0" lang="de-DE" sz="2800" b="1" i="0" u="none" strike="noStrike" kern="0" cap="none" spc="0" normalizeH="0" baseline="0" noProof="0" dirty="0" smtClean="0">
                <a:ln>
                  <a:noFill/>
                </a:ln>
                <a:solidFill>
                  <a:schemeClr val="bg1"/>
                </a:solidFill>
                <a:effectLst/>
                <a:uLnTx/>
                <a:uFillTx/>
                <a:latin typeface="+mj-lt"/>
                <a:ea typeface="+mj-ea"/>
                <a:cs typeface="+mj-cs"/>
              </a:rPr>
              <a:t>III.2</a:t>
            </a:r>
            <a:r>
              <a:rPr kumimoji="0" lang="de-DE" sz="2800" b="1" i="0" u="none" strike="noStrike" kern="0" cap="none" spc="0" normalizeH="0" noProof="0" dirty="0" smtClean="0">
                <a:ln>
                  <a:noFill/>
                </a:ln>
                <a:solidFill>
                  <a:schemeClr val="bg1"/>
                </a:solidFill>
                <a:effectLst/>
                <a:uLnTx/>
                <a:uFillTx/>
                <a:latin typeface="+mj-lt"/>
                <a:ea typeface="+mj-ea"/>
                <a:cs typeface="+mj-cs"/>
              </a:rPr>
              <a:t> </a:t>
            </a:r>
            <a:r>
              <a:rPr lang="en-US" sz="2800" b="1" kern="0" dirty="0" smtClean="0">
                <a:solidFill>
                  <a:schemeClr val="bg1"/>
                </a:solidFill>
                <a:latin typeface="+mj-lt"/>
                <a:ea typeface="+mj-ea"/>
                <a:cs typeface="+mj-cs"/>
              </a:rPr>
              <a:t>Progress on the CAM harmonization at </a:t>
            </a:r>
            <a:r>
              <a:rPr lang="en-US" sz="2800" b="1" kern="0" dirty="0">
                <a:solidFill>
                  <a:schemeClr val="bg1"/>
                </a:solidFill>
                <a:latin typeface="+mj-lt"/>
                <a:ea typeface="+mj-ea"/>
                <a:cs typeface="+mj-cs"/>
              </a:rPr>
              <a:t>Portugal-Spain </a:t>
            </a:r>
            <a:r>
              <a:rPr lang="en-US" sz="2800" b="1" kern="0" dirty="0" smtClean="0">
                <a:solidFill>
                  <a:schemeClr val="bg1"/>
                </a:solidFill>
                <a:latin typeface="+mj-lt"/>
                <a:ea typeface="+mj-ea"/>
                <a:cs typeface="+mj-cs"/>
              </a:rPr>
              <a:t>interconnections</a:t>
            </a:r>
            <a:endParaRPr lang="de-DE" sz="2800" b="1" kern="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tandarddesign">
  <a:themeElements>
    <a:clrScheme name="2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Standarddesign">
  <a:themeElements>
    <a:clrScheme name="2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Standard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C5557DB7076C4F9C464F8A6FA3321A" ma:contentTypeVersion="21" ma:contentTypeDescription="Create a new document." ma:contentTypeScope="" ma:versionID="6c2611590181cec2bdf42b9405e42f9f">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ACER-2015-17216</_dlc_DocId>
    <_dlc_DocIdUrl xmlns="985daa2e-53d8-4475-82b8-9c7d25324e34">
      <Url>http://extranet.acer.europa.eu/en/Gas/Regional_%20Intiatives/South_GRI/Meetings/IG%20Meetings/17th_South_IG/_layouts/DocIdRedir.aspx?ID=ACER-2015-17216</Url>
      <Description>ACER-2015-17216</Description>
    </_dlc_DocIdUrl>
    <ACER_Abstract xmlns="985daa2e-53d8-4475-82b8-9c7d25324e34" xsi:nil="true"/>
  </documentManagement>
</p:properties>
</file>

<file path=customXml/itemProps1.xml><?xml version="1.0" encoding="utf-8"?>
<ds:datastoreItem xmlns:ds="http://schemas.openxmlformats.org/officeDocument/2006/customXml" ds:itemID="{9C7EAA58-7394-439F-AA0A-7B61B5341E93}"/>
</file>

<file path=customXml/itemProps2.xml><?xml version="1.0" encoding="utf-8"?>
<ds:datastoreItem xmlns:ds="http://schemas.openxmlformats.org/officeDocument/2006/customXml" ds:itemID="{BEAEE593-9ECD-41AB-8CDB-15B1F91C102F}"/>
</file>

<file path=customXml/itemProps3.xml><?xml version="1.0" encoding="utf-8"?>
<ds:datastoreItem xmlns:ds="http://schemas.openxmlformats.org/officeDocument/2006/customXml" ds:itemID="{D5766E07-92CF-4F1A-95EF-66122AB58710}"/>
</file>

<file path=customXml/itemProps4.xml><?xml version="1.0" encoding="utf-8"?>
<ds:datastoreItem xmlns:ds="http://schemas.openxmlformats.org/officeDocument/2006/customXml" ds:itemID="{E2002954-8844-49CF-98AE-51831D44D7A4}"/>
</file>

<file path=docProps/app.xml><?xml version="1.0" encoding="utf-8"?>
<Properties xmlns="http://schemas.openxmlformats.org/officeDocument/2006/extended-properties" xmlns:vt="http://schemas.openxmlformats.org/officeDocument/2006/docPropsVTypes">
  <Template/>
  <TotalTime>4129</TotalTime>
  <Words>1806</Words>
  <Application>Microsoft Office PowerPoint</Application>
  <PresentationFormat>Presentación en pantalla (4:3)</PresentationFormat>
  <Paragraphs>160</Paragraphs>
  <Slides>25</Slides>
  <Notes>2</Notes>
  <HiddenSlides>0</HiddenSlides>
  <MMClips>0</MMClips>
  <ScaleCrop>false</ScaleCrop>
  <HeadingPairs>
    <vt:vector size="4" baseType="variant">
      <vt:variant>
        <vt:lpstr>Tema</vt:lpstr>
      </vt:variant>
      <vt:variant>
        <vt:i4>4</vt:i4>
      </vt:variant>
      <vt:variant>
        <vt:lpstr>Títulos de diapositiva</vt:lpstr>
      </vt:variant>
      <vt:variant>
        <vt:i4>25</vt:i4>
      </vt:variant>
    </vt:vector>
  </HeadingPairs>
  <TitlesOfParts>
    <vt:vector size="29" baseType="lpstr">
      <vt:lpstr>Standarddesign</vt:lpstr>
      <vt:lpstr>2_Standarddesign</vt:lpstr>
      <vt:lpstr>3_Standarddesign</vt:lpstr>
      <vt:lpstr>1_Standarddesign</vt:lpstr>
      <vt:lpstr>Diapositiva 1</vt:lpstr>
      <vt:lpstr>17th IG meeting SGRI- Agenda</vt:lpstr>
      <vt:lpstr>Diapositiva 3</vt:lpstr>
      <vt:lpstr>Diapositiva 4</vt:lpstr>
      <vt:lpstr>III.1  Comments sent by Stakeholders</vt:lpstr>
      <vt:lpstr>III.1  Comments sent by Stakeholders</vt:lpstr>
      <vt:lpstr>III.1  Comments sent by Stakeholders</vt:lpstr>
      <vt:lpstr>III.1  Comments sent by Stakeholders</vt:lpstr>
      <vt:lpstr>Diapositiva 9</vt:lpstr>
      <vt:lpstr>Diapositiva 10</vt:lpstr>
      <vt:lpstr>IV.1  Comments sent by Stakeholders</vt:lpstr>
      <vt:lpstr>IV.2  CMP Comitology Guidelines  (amending Regulation 715/2009)</vt:lpstr>
      <vt:lpstr>IV.2  CMP Comitology Guidelines  (amending Regulation 715/2009)</vt:lpstr>
      <vt:lpstr>IV.2  CMP Comitology Guidelines  (amending Regulation 715/2009)</vt:lpstr>
      <vt:lpstr>IV.2  CMP Comitology Guidelines  (amending Regulation 715/2009)</vt:lpstr>
      <vt:lpstr>Diapositiva 16</vt:lpstr>
      <vt:lpstr>Diapositiva 17</vt:lpstr>
      <vt:lpstr>VI.1 Proposal to achieve an integrated market</vt:lpstr>
      <vt:lpstr>VI.1 Proposal to achieve an integrated market</vt:lpstr>
      <vt:lpstr>VI.1 Proposal to achieve an integrated market</vt:lpstr>
      <vt:lpstr>VI.2 Update of ERSE-CNE study on cross border tariffs between Portugal and Spain</vt:lpstr>
      <vt:lpstr>Diapositiva 22</vt:lpstr>
      <vt:lpstr>VII. AOB and next business</vt:lpstr>
      <vt:lpstr>Conclusions</vt:lpstr>
      <vt:lpstr>Conclusions</vt:lpstr>
    </vt:vector>
  </TitlesOfParts>
  <Company>CEER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 Cran-McGreehin</dc:creator>
  <cp:lastModifiedBy>rpg</cp:lastModifiedBy>
  <cp:revision>731</cp:revision>
  <dcterms:created xsi:type="dcterms:W3CDTF">2008-11-21T11:47:24Z</dcterms:created>
  <dcterms:modified xsi:type="dcterms:W3CDTF">2011-11-04T09:56:10Z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0x010100CFC5557DB7076C4F9C464F8A6FA3321A</vt:lpwstr>
  </property>
  <property fmtid="{D5CDD505-2E9C-101B-9397-08002B2CF9AE}" pid="3" name="_dlc_DocIdItemGuid">
    <vt:lpwstr>1b830427-3d51-49bf-af33-508438f707a0</vt:lpwstr>
  </property>
</Properties>
</file>